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84" r:id="rId19"/>
    <p:sldId id="271" r:id="rId20"/>
    <p:sldId id="272" r:id="rId21"/>
    <p:sldId id="275" r:id="rId22"/>
    <p:sldId id="276" r:id="rId23"/>
    <p:sldId id="282" r:id="rId24"/>
    <p:sldId id="281" r:id="rId25"/>
    <p:sldId id="283" r:id="rId26"/>
    <p:sldId id="277" r:id="rId27"/>
    <p:sldId id="278" r:id="rId28"/>
    <p:sldId id="279" r:id="rId29"/>
    <p:sldId id="280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21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486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Районное методическое объединение (РМО)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064896" cy="36724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+mj-lt"/>
              </a:rPr>
              <a:t>Обучение детей с ограниченными возможностями здоровья»</a:t>
            </a:r>
          </a:p>
          <a:p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0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16661" cy="273630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Каковы функция, состав </a:t>
            </a:r>
            <a:r>
              <a:rPr lang="ru-RU" dirty="0" smtClean="0"/>
              <a:t>психолого-педагогического </a:t>
            </a:r>
            <a:r>
              <a:rPr lang="ru-RU" dirty="0"/>
              <a:t>консилиума, как часто он собирается, с какой целью?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57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Психолого-педагогический консилиум (</a:t>
            </a:r>
            <a:r>
              <a:rPr lang="ru-RU" dirty="0" err="1" smtClean="0"/>
              <a:t>ППк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272808" cy="36038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Цель</a:t>
            </a:r>
            <a:r>
              <a:rPr lang="ru-RU" sz="1800" b="1" dirty="0" smtClean="0">
                <a:latin typeface="+mj-lt"/>
              </a:rPr>
              <a:t>: </a:t>
            </a:r>
            <a:r>
              <a:rPr lang="ru-RU" sz="1800" dirty="0" smtClean="0">
                <a:latin typeface="+mj-lt"/>
              </a:rPr>
              <a:t>Создание  </a:t>
            </a:r>
            <a:r>
              <a:rPr lang="ru-RU" sz="1800" dirty="0">
                <a:latin typeface="+mj-lt"/>
              </a:rPr>
              <a:t>оптимальных условий обучения, развития</a:t>
            </a:r>
            <a:r>
              <a:rPr lang="ru-RU" sz="1800" dirty="0" smtClean="0">
                <a:latin typeface="+mj-lt"/>
              </a:rPr>
              <a:t>, социализации </a:t>
            </a:r>
            <a:r>
              <a:rPr lang="ru-RU" sz="1800" dirty="0">
                <a:latin typeface="+mj-lt"/>
              </a:rPr>
              <a:t>и адаптации обучающихся посредством психолого-педагогического </a:t>
            </a:r>
            <a:r>
              <a:rPr lang="ru-RU" sz="1800" dirty="0" smtClean="0">
                <a:latin typeface="+mj-lt"/>
              </a:rPr>
              <a:t>сопровождения.</a:t>
            </a:r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Функция: 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+mj-lt"/>
              </a:rPr>
              <a:t>Выявление трудностей в освоении ОП, особенностей в развитии, социальной адаптации для последующего принятия решений об организации психолого-педагогического сопровождения. 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+mj-lt"/>
              </a:rPr>
              <a:t>Разработка рекомендаций по организации психолого-педагогического сопровождения обучающегося. 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+mj-lt"/>
              </a:rPr>
              <a:t>Консультирование участников образовательных отношений по вопросам возможностей обучающегося, его актуального психофизического состояния, содержания и оказания им психолого-педагогической помощи, создания специальных условий получения образования.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Состав:</a:t>
            </a:r>
            <a:r>
              <a:rPr lang="ru-RU" sz="1800" dirty="0" smtClean="0">
                <a:latin typeface="+mj-lt"/>
              </a:rPr>
              <a:t> Председатель </a:t>
            </a:r>
            <a:r>
              <a:rPr lang="ru-RU" sz="1800" dirty="0" err="1" smtClean="0">
                <a:latin typeface="+mj-lt"/>
              </a:rPr>
              <a:t>ППк</a:t>
            </a:r>
            <a:r>
              <a:rPr lang="ru-RU" sz="1800" dirty="0" smtClean="0">
                <a:latin typeface="+mj-lt"/>
              </a:rPr>
              <a:t> – заместитель руководителя организации, педагог-психолог, учитель-логопед, учитель-дефектолог, социальный педагог, секретарь </a:t>
            </a:r>
            <a:r>
              <a:rPr lang="ru-RU" sz="1800" dirty="0" err="1" smtClean="0">
                <a:latin typeface="+mj-lt"/>
              </a:rPr>
              <a:t>ППк</a:t>
            </a:r>
            <a:r>
              <a:rPr lang="ru-RU" sz="18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Собирается:</a:t>
            </a:r>
            <a:r>
              <a:rPr lang="ru-RU" sz="1800" dirty="0" smtClean="0">
                <a:latin typeface="+mj-lt"/>
              </a:rPr>
              <a:t> плановые заседания в соответствии с графиком (но не реже 1 раза в полугодие) и внеплановые заседания (при зачислении нового обучающегося, при отрицательной (положительной) динамике обучения и развития обучающегося и. т. д</a:t>
            </a:r>
          </a:p>
        </p:txBody>
      </p:sp>
    </p:spTree>
    <p:extLst>
      <p:ext uri="{BB962C8B-B14F-4D97-AF65-F5344CB8AC3E}">
        <p14:creationId xmlns:p14="http://schemas.microsoft.com/office/powerpoint/2010/main" xmlns="" val="21060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17582"/>
            <a:ext cx="6800636" cy="2467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какую специальность должен обучаться педагог, чтобы работать с ребенком ОВЗ?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6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768752" cy="452631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Профессиональная переподготовка (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внимание не курсы!</a:t>
            </a:r>
            <a:r>
              <a:rPr lang="ru-RU" dirty="0" smtClean="0">
                <a:latin typeface="+mj-lt"/>
              </a:rPr>
              <a:t>) по специальностям:</a:t>
            </a:r>
          </a:p>
          <a:p>
            <a:r>
              <a:rPr lang="ru-RU" dirty="0" err="1" smtClean="0">
                <a:latin typeface="+mj-lt"/>
              </a:rPr>
              <a:t>Олигофренопедагог</a:t>
            </a:r>
            <a:endParaRPr lang="ru-RU" dirty="0" smtClean="0">
              <a:latin typeface="+mj-lt"/>
            </a:endParaRPr>
          </a:p>
          <a:p>
            <a:r>
              <a:rPr lang="ru-RU" dirty="0" smtClean="0"/>
              <a:t>Учитель-дефектолог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Коррекционный педагог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Профессиональная переподготовка от </a:t>
            </a:r>
            <a:r>
              <a:rPr lang="ru-RU" dirty="0" smtClean="0"/>
              <a:t>260 </a:t>
            </a:r>
            <a:r>
              <a:rPr lang="ru-RU" dirty="0" smtClean="0">
                <a:latin typeface="+mj-lt"/>
              </a:rPr>
              <a:t>часов до </a:t>
            </a:r>
            <a:r>
              <a:rPr lang="ru-RU" dirty="0" smtClean="0"/>
              <a:t>520</a:t>
            </a:r>
            <a:r>
              <a:rPr lang="ru-RU" dirty="0" smtClean="0">
                <a:latin typeface="+mj-lt"/>
              </a:rPr>
              <a:t> часов.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5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17582"/>
            <a:ext cx="6728628" cy="26834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Нужно ли учителю русского языка знать основы логопедии для работы с логопедическим ребенком?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624736" cy="4598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+mj-lt"/>
              </a:rPr>
              <a:t>Локальный акт учреждения: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+mj-lt"/>
              </a:rPr>
              <a:t>«Положение об оценивании обучающегося с логопедическими проблемами».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052736"/>
            <a:ext cx="6480720" cy="467033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+mj-lt"/>
              </a:rPr>
              <a:t>Что обозначают данные образовательные маршруты:</a:t>
            </a:r>
          </a:p>
          <a:p>
            <a:pPr marL="0" indent="0" algn="ctr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ФГОС НОО с ОВЗ – вариант </a:t>
            </a:r>
            <a:r>
              <a:rPr lang="ru-RU" dirty="0" smtClean="0"/>
              <a:t>7.1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ФГОС НОО с ОВЗ – вариант </a:t>
            </a:r>
            <a:r>
              <a:rPr lang="ru-RU" dirty="0" smtClean="0"/>
              <a:t>7.2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ФГОС </a:t>
            </a:r>
            <a:r>
              <a:rPr lang="ru-RU" dirty="0" smtClean="0">
                <a:latin typeface="+mj-lt"/>
              </a:rPr>
              <a:t>О УО Приказ №</a:t>
            </a:r>
            <a:r>
              <a:rPr lang="ru-RU" dirty="0" smtClean="0"/>
              <a:t>1599 </a:t>
            </a:r>
            <a:r>
              <a:rPr lang="ru-RU" dirty="0" smtClean="0">
                <a:latin typeface="+mj-lt"/>
              </a:rPr>
              <a:t>– вариант </a:t>
            </a:r>
            <a:r>
              <a:rPr lang="ru-RU" dirty="0" smtClean="0"/>
              <a:t>1.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70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228" y="1340768"/>
            <a:ext cx="6866156" cy="4382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В чем качественное отличие программы ФГОС НОО с ОВЗ – </a:t>
            </a:r>
            <a:r>
              <a:rPr lang="ru-RU" sz="2800" dirty="0" smtClean="0"/>
              <a:t>7.1</a:t>
            </a:r>
            <a:r>
              <a:rPr lang="ru-RU" sz="2800" dirty="0" smtClean="0">
                <a:latin typeface="+mj-lt"/>
              </a:rPr>
              <a:t> от </a:t>
            </a:r>
          </a:p>
          <a:p>
            <a:pPr marL="0" indent="0" algn="ctr">
              <a:buNone/>
            </a:pPr>
            <a:r>
              <a:rPr lang="ru-RU" sz="2800" dirty="0" smtClean="0">
                <a:latin typeface="+mj-lt"/>
              </a:rPr>
              <a:t>ФГОС </a:t>
            </a:r>
            <a:r>
              <a:rPr lang="ru-RU" sz="2800" dirty="0">
                <a:latin typeface="+mj-lt"/>
              </a:rPr>
              <a:t>НОО с ОВЗ – </a:t>
            </a:r>
            <a:r>
              <a:rPr lang="ru-RU" sz="2800" dirty="0" smtClean="0"/>
              <a:t>7.2</a:t>
            </a:r>
            <a:r>
              <a:rPr lang="ru-RU" sz="2800" dirty="0" smtClean="0">
                <a:latin typeface="+mj-lt"/>
              </a:rPr>
              <a:t>?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4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7" t="22461" r="27525" b="10156"/>
          <a:stretch>
            <a:fillRect/>
          </a:stretch>
        </p:blipFill>
        <p:spPr bwMode="auto">
          <a:xfrm>
            <a:off x="785786" y="1357298"/>
            <a:ext cx="7572428" cy="40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9710114"/>
              </p:ext>
            </p:extLst>
          </p:nvPr>
        </p:nvGraphicFramePr>
        <p:xfrm>
          <a:off x="1071538" y="714356"/>
          <a:ext cx="7058025" cy="228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868"/>
                <a:gridCol w="2472482"/>
                <a:gridCol w="2352675"/>
              </a:tblGrid>
              <a:tr h="791039"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 НОО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ФГОС НОО с ОВЗ – вариант 7.1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ФГОС НОО с ОВЗ – вариант 7.2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711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4 года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4</a:t>
                      </a:r>
                      <a:r>
                        <a:rPr lang="ru-RU" sz="1400" baseline="0" dirty="0" smtClean="0"/>
                        <a:t> года обучения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/>
                        <a:t>обязательно коррекционная работа логопеда, психолога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/>
                        <a:t>5 лет обучения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 smtClean="0"/>
                        <a:t>обязательно коррекционная работа логопеда, психолога и т. д.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647" t="20508" r="28623" b="9179"/>
          <a:stretch>
            <a:fillRect/>
          </a:stretch>
        </p:blipFill>
        <p:spPr bwMode="auto">
          <a:xfrm>
            <a:off x="1071538" y="3071811"/>
            <a:ext cx="70723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795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268760"/>
            <a:ext cx="7016660" cy="2736304"/>
          </a:xfrm>
        </p:spPr>
        <p:txBody>
          <a:bodyPr>
            <a:norm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Какова продолжительность урока для ребенка с ОВЗ?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445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6111781" cy="431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Каков алгоритм поступления ребенка с ОВЗ в образовательное учреждение?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142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183789" cy="4382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Какова организация работы учителя в классе с ребенком ОВЗ в образовательном учреждении?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7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768752" cy="4526317"/>
          </a:xfrm>
        </p:spPr>
        <p:txBody>
          <a:bodyPr/>
          <a:lstStyle/>
          <a:p>
            <a:r>
              <a:rPr lang="ru-RU" dirty="0" smtClean="0"/>
              <a:t>У учителя есть АООП, УП на группу детей с одинаковым образовательным маршрутом</a:t>
            </a:r>
          </a:p>
          <a:p>
            <a:r>
              <a:rPr lang="ru-RU" smtClean="0"/>
              <a:t>Расписание занятий</a:t>
            </a:r>
            <a:endParaRPr lang="ru-RU" dirty="0" smtClean="0"/>
          </a:p>
          <a:p>
            <a:r>
              <a:rPr lang="ru-RU" dirty="0" smtClean="0"/>
              <a:t>Классный </a:t>
            </a:r>
            <a:r>
              <a:rPr lang="ru-RU" dirty="0"/>
              <a:t>ж</a:t>
            </a:r>
            <a:r>
              <a:rPr lang="ru-RU" dirty="0" smtClean="0"/>
              <a:t>урнал</a:t>
            </a:r>
          </a:p>
          <a:p>
            <a:r>
              <a:rPr lang="ru-RU" dirty="0" smtClean="0"/>
              <a:t>Положение о системе оценивания (локальный акт школы)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1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52318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Перечень нормативно-правовых документов учителя логопеда: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6912768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Закона РФ  «Об образовании в Российской Федерации» от 29.12.2012 г № 273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ФЗ;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Приказа 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19 декабря 2014 г. N 1598 «Об утверждении ФГОС начального общего образования для обучающихся с ОВЗ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Приказа </a:t>
            </a:r>
            <a:r>
              <a:rPr lang="ru-RU" sz="14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РФ от 19 декабря 2014 г. N 1599 «Об 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«Санитарно-эпидемиологических требований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здоровья, СанПиН 2.4.2.3286-15,  утвержденных постановлением Главного государственного санитарного врача Российской Федерации от 10 июля 2015 года N </a:t>
            </a:r>
            <a:r>
              <a:rPr lang="ru-RU" sz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26;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22 декабря 2014 г. N 1601 "О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договоре" (с изменениями и дополнениями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Министерства образования и науки РФ от 30 августа 2013 г. N 1015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/>
              <a:ea typeface="Times New Roman"/>
            </a:endParaRP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990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2413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Перечень </a:t>
            </a:r>
            <a:r>
              <a:rPr lang="ru-RU" sz="2800" b="1" dirty="0"/>
              <a:t>документации кабинета учителя-логопеда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6840760" cy="4248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600" dirty="0" smtClean="0"/>
              <a:t>1. Нормативно-правовые </a:t>
            </a:r>
            <a:r>
              <a:rPr lang="ru-RU" sz="5600" dirty="0"/>
              <a:t>документы учителя-логопеда</a:t>
            </a:r>
          </a:p>
          <a:p>
            <a:pPr marL="0" indent="0">
              <a:buNone/>
            </a:pPr>
            <a:r>
              <a:rPr lang="ru-RU" sz="5600" dirty="0"/>
              <a:t> </a:t>
            </a:r>
            <a:r>
              <a:rPr lang="ru-RU" sz="5600" dirty="0" smtClean="0"/>
              <a:t>2. Паспорт </a:t>
            </a:r>
            <a:r>
              <a:rPr lang="ru-RU" sz="5600" dirty="0"/>
              <a:t>логопедического кабинета</a:t>
            </a:r>
          </a:p>
          <a:p>
            <a:pPr marL="0" indent="0">
              <a:buNone/>
            </a:pPr>
            <a:r>
              <a:rPr lang="ru-RU" sz="5600" dirty="0"/>
              <a:t> </a:t>
            </a:r>
            <a:r>
              <a:rPr lang="ru-RU" sz="5600" dirty="0" smtClean="0"/>
              <a:t>3. Должностная </a:t>
            </a:r>
            <a:r>
              <a:rPr lang="ru-RU" sz="5600" dirty="0"/>
              <a:t>инструкция учителя-логопеда</a:t>
            </a:r>
          </a:p>
          <a:p>
            <a:pPr marL="0" indent="0">
              <a:buNone/>
            </a:pPr>
            <a:r>
              <a:rPr lang="ru-RU" sz="5600" dirty="0"/>
              <a:t> </a:t>
            </a:r>
            <a:r>
              <a:rPr lang="ru-RU" sz="5600" dirty="0" smtClean="0"/>
              <a:t>4. График </a:t>
            </a:r>
            <a:r>
              <a:rPr lang="ru-RU" sz="5600" dirty="0"/>
              <a:t>работы учителя-логопеда (заверенный руководителем ОУ)</a:t>
            </a:r>
          </a:p>
          <a:p>
            <a:pPr marL="0" indent="0">
              <a:buNone/>
            </a:pPr>
            <a:r>
              <a:rPr lang="ru-RU" sz="5600" dirty="0"/>
              <a:t> </a:t>
            </a:r>
            <a:r>
              <a:rPr lang="ru-RU" sz="5600" dirty="0" smtClean="0"/>
              <a:t>5. Расписание </a:t>
            </a:r>
            <a:r>
              <a:rPr lang="ru-RU" sz="5600" dirty="0"/>
              <a:t>занятий учителя-логопеда (заверенное руководителем ОУ)</a:t>
            </a:r>
          </a:p>
          <a:p>
            <a:pPr marL="0" indent="0">
              <a:buNone/>
            </a:pPr>
            <a:r>
              <a:rPr lang="ru-RU" sz="5600" dirty="0"/>
              <a:t> 6</a:t>
            </a:r>
            <a:r>
              <a:rPr lang="ru-RU" sz="5600" dirty="0" smtClean="0"/>
              <a:t>. Журнал </a:t>
            </a:r>
            <a:r>
              <a:rPr lang="ru-RU" sz="5600" dirty="0"/>
              <a:t>посещаемости (с темами логопедических занятий)</a:t>
            </a:r>
          </a:p>
          <a:p>
            <a:pPr marL="0" indent="0">
              <a:buNone/>
            </a:pPr>
            <a:r>
              <a:rPr lang="ru-RU" sz="5600" dirty="0"/>
              <a:t> 7</a:t>
            </a:r>
            <a:r>
              <a:rPr lang="ru-RU" sz="5600" dirty="0" smtClean="0"/>
              <a:t>. Журнал </a:t>
            </a:r>
            <a:r>
              <a:rPr lang="ru-RU" sz="5600" dirty="0"/>
              <a:t>учета обучающихся, имеющих нарушения в развитии устной и письменной речи</a:t>
            </a:r>
          </a:p>
          <a:p>
            <a:pPr marL="0" indent="0">
              <a:buNone/>
            </a:pPr>
            <a:r>
              <a:rPr lang="ru-RU" sz="5600" dirty="0" smtClean="0"/>
              <a:t>8. Журнал </a:t>
            </a:r>
            <a:r>
              <a:rPr lang="ru-RU" sz="5600" dirty="0"/>
              <a:t>учета консультаций родителей</a:t>
            </a:r>
          </a:p>
          <a:p>
            <a:pPr marL="0" indent="0">
              <a:buNone/>
            </a:pPr>
            <a:r>
              <a:rPr lang="ru-RU" sz="5600" dirty="0"/>
              <a:t> 9</a:t>
            </a:r>
            <a:r>
              <a:rPr lang="ru-RU" sz="5600" dirty="0" smtClean="0"/>
              <a:t>. Речевая </a:t>
            </a:r>
            <a:r>
              <a:rPr lang="ru-RU" sz="5600" dirty="0"/>
              <a:t>карта на каждого обучающегося, имеющего нарушения в развитии устной и письменной речи</a:t>
            </a:r>
          </a:p>
          <a:p>
            <a:pPr marL="0" indent="0">
              <a:buNone/>
            </a:pPr>
            <a:r>
              <a:rPr lang="ru-RU" sz="5600" dirty="0" smtClean="0"/>
              <a:t>10. Перспективный </a:t>
            </a:r>
            <a:r>
              <a:rPr lang="ru-RU" sz="5600" dirty="0"/>
              <a:t>план фронтальной и подгрупповой  логопедической работы с обучающимися</a:t>
            </a:r>
          </a:p>
          <a:p>
            <a:pPr marL="0" indent="0">
              <a:buNone/>
            </a:pPr>
            <a:r>
              <a:rPr lang="ru-RU" sz="5600" dirty="0" smtClean="0"/>
              <a:t>11. Перспективный </a:t>
            </a:r>
            <a:r>
              <a:rPr lang="ru-RU" sz="5600" dirty="0"/>
              <a:t>план индивидуальной логопедической работы с обучающимися</a:t>
            </a:r>
          </a:p>
          <a:p>
            <a:pPr marL="0" indent="0">
              <a:buNone/>
            </a:pPr>
            <a:r>
              <a:rPr lang="ru-RU" sz="5600" dirty="0" smtClean="0"/>
              <a:t>12. Адаптированная </a:t>
            </a:r>
            <a:r>
              <a:rPr lang="ru-RU" sz="5600" dirty="0"/>
              <a:t>рабочая программа по курсу «Логопедическая работа по коррекции устной и письменной речи младших школьников с задержкой психического развития</a:t>
            </a:r>
            <a:r>
              <a:rPr lang="ru-RU" sz="5600" dirty="0" smtClean="0"/>
              <a:t>» </a:t>
            </a:r>
          </a:p>
          <a:p>
            <a:pPr marL="0" indent="0">
              <a:buNone/>
            </a:pPr>
            <a:r>
              <a:rPr lang="ru-RU" sz="5600" dirty="0" smtClean="0"/>
              <a:t>13. Рабочие </a:t>
            </a:r>
            <a:r>
              <a:rPr lang="ru-RU" sz="5600" dirty="0"/>
              <a:t>тетради для логопедических занятий на каждого </a:t>
            </a:r>
            <a:r>
              <a:rPr lang="ru-RU" sz="5600" dirty="0" smtClean="0"/>
              <a:t>обучающегося</a:t>
            </a:r>
          </a:p>
          <a:p>
            <a:pPr marL="0" indent="0">
              <a:buNone/>
            </a:pPr>
            <a:r>
              <a:rPr lang="ru-RU" sz="5600" dirty="0" smtClean="0"/>
              <a:t>14. Тетради </a:t>
            </a:r>
            <a:r>
              <a:rPr lang="ru-RU" sz="5600" dirty="0"/>
              <a:t>для контрольных работ по логопедии на каждого </a:t>
            </a:r>
            <a:r>
              <a:rPr lang="ru-RU" sz="5600" dirty="0" smtClean="0"/>
              <a:t>обучающегося</a:t>
            </a:r>
          </a:p>
          <a:p>
            <a:pPr marL="0" indent="0">
              <a:buNone/>
            </a:pPr>
            <a:r>
              <a:rPr lang="ru-RU" sz="5600" dirty="0" smtClean="0"/>
              <a:t>15. Аналитический отчет за год</a:t>
            </a:r>
            <a:endParaRPr lang="ru-RU" sz="5600" dirty="0"/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54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9" r="56837" b="28200"/>
          <a:stretch/>
        </p:blipFill>
        <p:spPr bwMode="auto">
          <a:xfrm>
            <a:off x="971600" y="1340768"/>
            <a:ext cx="3517339" cy="42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3" r="55874"/>
          <a:stretch/>
        </p:blipFill>
        <p:spPr bwMode="auto">
          <a:xfrm>
            <a:off x="5148064" y="1250877"/>
            <a:ext cx="3024336" cy="491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8751" y="764704"/>
            <a:ext cx="584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Фрагменты электронного журнала учителя-логопеда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48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Литература используемая в работе логопеда</a:t>
            </a:r>
            <a:endParaRPr lang="ru-RU" sz="3200" dirty="0"/>
          </a:p>
        </p:txBody>
      </p:sp>
      <p:pic>
        <p:nvPicPr>
          <p:cNvPr id="1026" name="Picture 2" descr="C:\Users\123\Desktop\фото логопед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04864"/>
            <a:ext cx="20162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Desktop\фото логопед\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24482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фото логопед\imag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73630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1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Литература используемая в работе логопеда</a:t>
            </a:r>
          </a:p>
        </p:txBody>
      </p:sp>
      <p:pic>
        <p:nvPicPr>
          <p:cNvPr id="2050" name="Picture 2" descr="C:\Users\123\Desktop\фото логопед\ima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304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фото логопед\image-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060849"/>
            <a:ext cx="23762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фото логопед\imag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9"/>
            <a:ext cx="2304256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19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Литература используемая в работе логопеда</a:t>
            </a:r>
          </a:p>
        </p:txBody>
      </p:sp>
      <p:pic>
        <p:nvPicPr>
          <p:cNvPr id="3074" name="Picture 2" descr="C:\Users\123\Desktop\фото логопед\imag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460074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фото логопед\image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25202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3\Desktop\фото логопед\image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0882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9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655" y="817582"/>
            <a:ext cx="6965245" cy="120248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Литература, </a:t>
            </a:r>
            <a:r>
              <a:rPr lang="ru-RU" sz="3600" dirty="0"/>
              <a:t>используемая в работе логопеда</a:t>
            </a:r>
          </a:p>
        </p:txBody>
      </p:sp>
      <p:pic>
        <p:nvPicPr>
          <p:cNvPr id="4098" name="Picture 2" descr="C:\Users\123\Desktop\фото логопед\image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51268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фото логопед\image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7"/>
            <a:ext cx="2520280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\Desktop\фото логопед\image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7"/>
            <a:ext cx="2304256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6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+mj-lt"/>
              </a:rPr>
              <a:t>Продолжительность урока для ребенка с ОВЗ - 40 минут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8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57148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Литература, используемая в работе учителя-дефектолога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572428" cy="46434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Бабкина Н.В. </a:t>
            </a:r>
            <a:r>
              <a:rPr lang="ru-RU" dirty="0" err="1" smtClean="0">
                <a:latin typeface="+mj-lt"/>
              </a:rPr>
              <a:t>Саморегуляция</a:t>
            </a:r>
            <a:r>
              <a:rPr lang="ru-RU" dirty="0" smtClean="0">
                <a:latin typeface="+mj-lt"/>
              </a:rPr>
              <a:t> в познавательной деятельности у детей  ЗПР – М., </a:t>
            </a:r>
            <a:r>
              <a:rPr lang="ru-RU" dirty="0" smtClean="0">
                <a:latin typeface="+mj-lt"/>
              </a:rPr>
              <a:t>2017.</a:t>
            </a:r>
          </a:p>
          <a:p>
            <a:r>
              <a:rPr lang="ru-RU" dirty="0" err="1" smtClean="0">
                <a:latin typeface="+mj-lt"/>
              </a:rPr>
              <a:t>Выготский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Л.С. Основы дефектологии – Санкт-Петербург, </a:t>
            </a:r>
            <a:r>
              <a:rPr lang="ru-RU" dirty="0" smtClean="0">
                <a:latin typeface="+mj-lt"/>
              </a:rPr>
              <a:t>1983.</a:t>
            </a:r>
          </a:p>
          <a:p>
            <a:r>
              <a:rPr lang="ru-RU" dirty="0" err="1" smtClean="0">
                <a:latin typeface="+mj-lt"/>
              </a:rPr>
              <a:t>Глухов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В.П. Дефектология. Специальная педагогика и специальная психология – М., </a:t>
            </a:r>
            <a:r>
              <a:rPr lang="ru-RU" dirty="0" smtClean="0">
                <a:latin typeface="+mj-lt"/>
              </a:rPr>
              <a:t>2017.</a:t>
            </a:r>
          </a:p>
          <a:p>
            <a:r>
              <a:rPr lang="ru-RU" dirty="0" smtClean="0">
                <a:latin typeface="+mj-lt"/>
              </a:rPr>
              <a:t>Калягин </a:t>
            </a:r>
            <a:r>
              <a:rPr lang="ru-RU" dirty="0" smtClean="0">
                <a:latin typeface="+mj-lt"/>
              </a:rPr>
              <a:t>В.А. Энциклопедия методов психолого-педагогической диагностики – Санкт-Петербург, 2004.</a:t>
            </a:r>
          </a:p>
          <a:p>
            <a:r>
              <a:rPr lang="ru-RU" dirty="0" err="1" smtClean="0">
                <a:latin typeface="+mj-lt"/>
              </a:rPr>
              <a:t>Стребелева</a:t>
            </a:r>
            <a:r>
              <a:rPr lang="ru-RU" dirty="0" smtClean="0">
                <a:latin typeface="+mj-lt"/>
              </a:rPr>
              <a:t> Е.А. Формирование мышления у детей с отклонениями в развитии. книга </a:t>
            </a:r>
            <a:r>
              <a:rPr lang="ru-RU" dirty="0" err="1" smtClean="0">
                <a:latin typeface="+mj-lt"/>
              </a:rPr>
              <a:t>педагога-дефетолога</a:t>
            </a:r>
            <a:r>
              <a:rPr lang="ru-RU" dirty="0" smtClean="0">
                <a:latin typeface="+mj-lt"/>
              </a:rPr>
              <a:t> – М., 2015.</a:t>
            </a:r>
          </a:p>
          <a:p>
            <a:r>
              <a:rPr lang="ru-RU" dirty="0" err="1" smtClean="0">
                <a:latin typeface="+mj-lt"/>
              </a:rPr>
              <a:t>Стребелева</a:t>
            </a:r>
            <a:r>
              <a:rPr lang="ru-RU" dirty="0" smtClean="0">
                <a:latin typeface="+mj-lt"/>
              </a:rPr>
              <a:t> Е.А. Коррекционно-развивающее обучение в процессе дидактических игр. Пособие для учителя-дефектолога – М., </a:t>
            </a:r>
            <a:r>
              <a:rPr lang="ru-RU" dirty="0" smtClean="0">
                <a:latin typeface="+mj-lt"/>
              </a:rPr>
              <a:t>2011.</a:t>
            </a:r>
          </a:p>
          <a:p>
            <a:r>
              <a:rPr lang="ru-RU" dirty="0" err="1" smtClean="0">
                <a:latin typeface="+mj-lt"/>
              </a:rPr>
              <a:t>Цыганюк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А.А. Развитие базовых познавательных функций с помощью адаптивно-игровых занятий – М., </a:t>
            </a:r>
            <a:r>
              <a:rPr lang="ru-RU" dirty="0" smtClean="0">
                <a:latin typeface="+mj-lt"/>
              </a:rPr>
              <a:t>2009.</a:t>
            </a:r>
          </a:p>
          <a:p>
            <a:r>
              <a:rPr lang="ru-RU" dirty="0" err="1" smtClean="0">
                <a:latin typeface="+mj-lt"/>
              </a:rPr>
              <a:t>Языканова</a:t>
            </a:r>
            <a:r>
              <a:rPr lang="ru-RU" dirty="0" smtClean="0">
                <a:latin typeface="+mj-lt"/>
              </a:rPr>
              <a:t> Е.В. Развивающие задания 1-4 классы – М., 2015.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944652" cy="424847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Каковы действия педагога (завуча, психолога), если ребенок не успевает по предметам или обнаружились дефекты поведения 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09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Алгоритм действий при ситуации неуспеваемости обучающегося по ООП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624736" cy="366222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+mj-lt"/>
              </a:rPr>
              <a:t>направить информацию в психолого-педагогический консилиум вашей образовательной организации по </a:t>
            </a:r>
            <a:r>
              <a:rPr lang="ru-RU" dirty="0" err="1" smtClean="0">
                <a:latin typeface="+mj-lt"/>
              </a:rPr>
              <a:t>неуспевющему</a:t>
            </a:r>
            <a:r>
              <a:rPr lang="ru-RU" dirty="0" smtClean="0">
                <a:latin typeface="+mj-lt"/>
              </a:rPr>
              <a:t> обучающемуся.</a:t>
            </a:r>
          </a:p>
          <a:p>
            <a:pPr algn="just"/>
            <a:r>
              <a:rPr lang="ru-RU" dirty="0" smtClean="0">
                <a:latin typeface="+mj-lt"/>
              </a:rPr>
              <a:t>рассмотреть ребенка на заседании </a:t>
            </a:r>
            <a:r>
              <a:rPr lang="ru-RU" dirty="0" err="1" smtClean="0">
                <a:latin typeface="+mj-lt"/>
              </a:rPr>
              <a:t>ППк</a:t>
            </a:r>
            <a:endParaRPr lang="ru-RU" dirty="0" smtClean="0">
              <a:latin typeface="+mj-lt"/>
            </a:endParaRPr>
          </a:p>
          <a:p>
            <a:pPr algn="just"/>
            <a:r>
              <a:rPr lang="ru-RU" dirty="0" smtClean="0">
                <a:latin typeface="+mj-lt"/>
              </a:rPr>
              <a:t>Направить в территориальную ПМПК для определения маршрута обучения.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8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556792"/>
            <a:ext cx="5967765" cy="416627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Каковы действия педагога (завуча, психолога), если родитель приносит заключения ПМПК?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0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Алгоритм действий при </a:t>
            </a:r>
            <a:r>
              <a:rPr lang="ru-RU" sz="2800" dirty="0" smtClean="0">
                <a:solidFill>
                  <a:srgbClr val="C00000"/>
                </a:solidFill>
              </a:rPr>
              <a:t>ситуации, если родитель принес заключение ПМПК в школу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/>
              <a:t>Н</a:t>
            </a:r>
            <a:r>
              <a:rPr lang="ru-RU" sz="1800" dirty="0" smtClean="0"/>
              <a:t>аправляем родителя к завучу для написания заявления об обучении по АООП и согласия на работу специалистов (логопед, психолог и т.д.)</a:t>
            </a:r>
          </a:p>
          <a:p>
            <a:r>
              <a:rPr lang="ru-RU" sz="1800" dirty="0"/>
              <a:t>Р</a:t>
            </a:r>
            <a:r>
              <a:rPr lang="ru-RU" sz="1800" dirty="0" smtClean="0"/>
              <a:t>аспоряжение об обучении по АООП</a:t>
            </a:r>
          </a:p>
          <a:p>
            <a:r>
              <a:rPr lang="ru-RU" sz="1800" dirty="0" smtClean="0"/>
              <a:t>МОУ разрабатывает АООП на данный образовательный маршрут</a:t>
            </a:r>
          </a:p>
          <a:p>
            <a:r>
              <a:rPr lang="ru-RU" sz="1800" dirty="0" smtClean="0"/>
              <a:t>Педагог пишет АООП на учебный предмет</a:t>
            </a:r>
          </a:p>
          <a:p>
            <a:pPr algn="just"/>
            <a:r>
              <a:rPr lang="ru-RU" sz="1800" dirty="0" smtClean="0"/>
              <a:t>Психолог и логопед пишут коррекционную программу</a:t>
            </a:r>
          </a:p>
          <a:p>
            <a:pPr algn="just"/>
            <a:r>
              <a:rPr lang="ru-RU" sz="1800" dirty="0" smtClean="0"/>
              <a:t>Завуч пишет учебный план, расписание для данного обучающегося</a:t>
            </a:r>
          </a:p>
          <a:p>
            <a:pPr algn="just"/>
            <a:r>
              <a:rPr lang="ru-RU" sz="1800" dirty="0" smtClean="0"/>
              <a:t>Руководитель распределяет коррекционные часы для работы логопеда, психолога и т.д.</a:t>
            </a:r>
          </a:p>
          <a:p>
            <a:pPr algn="just"/>
            <a:r>
              <a:rPr lang="ru-RU" sz="1800" dirty="0" smtClean="0"/>
              <a:t>Педагог заводит классный журнал по данному образовательному маршруту</a:t>
            </a:r>
          </a:p>
        </p:txBody>
      </p:sp>
    </p:spTree>
    <p:extLst>
      <p:ext uri="{BB962C8B-B14F-4D97-AF65-F5344CB8AC3E}">
        <p14:creationId xmlns:p14="http://schemas.microsoft.com/office/powerpoint/2010/main" xmlns="" val="2970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6944653" cy="201622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Каковы действия педагога (завуча, психолога), если ребенку разработана АООП?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4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6480720" cy="4598325"/>
          </a:xfrm>
        </p:spPr>
        <p:txBody>
          <a:bodyPr/>
          <a:lstStyle/>
          <a:p>
            <a:pPr algn="just"/>
            <a:r>
              <a:rPr lang="ru-RU" dirty="0" smtClean="0">
                <a:latin typeface="+mj-lt"/>
              </a:rPr>
              <a:t>Психолог, логопед, дефектолог пишут коррекционную программу и заводят соответствующую документацию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Завуч пишет учебный план, расписание для данного обучающегося</a:t>
            </a:r>
          </a:p>
          <a:p>
            <a:r>
              <a:rPr lang="ru-RU" dirty="0">
                <a:latin typeface="+mj-lt"/>
              </a:rPr>
              <a:t>Руководитель распределяет </a:t>
            </a:r>
            <a:r>
              <a:rPr lang="ru-RU" dirty="0" smtClean="0">
                <a:latin typeface="+mj-lt"/>
              </a:rPr>
              <a:t>коррекционные </a:t>
            </a:r>
            <a:r>
              <a:rPr lang="ru-RU" dirty="0">
                <a:latin typeface="+mj-lt"/>
              </a:rPr>
              <a:t>часы для работы логопеда, </a:t>
            </a:r>
            <a:r>
              <a:rPr lang="ru-RU" dirty="0" smtClean="0">
                <a:latin typeface="+mj-lt"/>
              </a:rPr>
              <a:t>психолога и т.д.</a:t>
            </a:r>
            <a:endParaRPr lang="ru-RU" dirty="0">
              <a:latin typeface="+mj-lt"/>
            </a:endParaRPr>
          </a:p>
          <a:p>
            <a:pPr algn="just"/>
            <a:r>
              <a:rPr lang="ru-RU" dirty="0">
                <a:latin typeface="+mj-lt"/>
              </a:rPr>
              <a:t>Педагог заводит </a:t>
            </a:r>
            <a:r>
              <a:rPr lang="ru-RU" dirty="0" smtClean="0">
                <a:latin typeface="+mj-lt"/>
              </a:rPr>
              <a:t>классный журнал по данному образовательному маршруту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449</TotalTime>
  <Words>998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      Районное методическое объединение (РМО)</vt:lpstr>
      <vt:lpstr> Какова продолжительность урока для ребенка с ОВЗ?</vt:lpstr>
      <vt:lpstr>Слайд 3</vt:lpstr>
      <vt:lpstr>Каковы действия педагога (завуча, психолога), если ребенок не успевает по предметам или обнаружились дефекты поведения ? </vt:lpstr>
      <vt:lpstr>Алгоритм действий при ситуации неуспеваемости обучающегося по ООП</vt:lpstr>
      <vt:lpstr>Слайд 6</vt:lpstr>
      <vt:lpstr>Алгоритм действий при ситуации, если родитель принес заключение ПМПК в школу</vt:lpstr>
      <vt:lpstr>Каковы действия педагога (завуча, психолога), если ребенку разработана АООП? </vt:lpstr>
      <vt:lpstr>Слайд 9</vt:lpstr>
      <vt:lpstr>Каковы функция, состав психолого-педагогического консилиума, как часто он собирается, с какой целью? </vt:lpstr>
      <vt:lpstr>Психолого-педагогический консилиум (ППк)</vt:lpstr>
      <vt:lpstr> На какую специальность должен обучаться педагог, чтобы работать с ребенком ОВЗ? </vt:lpstr>
      <vt:lpstr>Слайд 13</vt:lpstr>
      <vt:lpstr>Нужно ли учителю русского языка знать основы логопедии для работы с логопедическим ребенком?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Перечень нормативно-правовых документов учителя логопеда:</vt:lpstr>
      <vt:lpstr> Перечень документации кабинета учителя-логопеда </vt:lpstr>
      <vt:lpstr>Слайд 25</vt:lpstr>
      <vt:lpstr>Литература используемая в работе логопеда</vt:lpstr>
      <vt:lpstr>Литература используемая в работе логопеда</vt:lpstr>
      <vt:lpstr>Литература используемая в работе логопеда</vt:lpstr>
      <vt:lpstr>Литература, используемая в работе логопеда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методическое объединение (РМО)</dc:title>
  <dc:creator>123</dc:creator>
  <cp:lastModifiedBy>Алёхина</cp:lastModifiedBy>
  <cp:revision>48</cp:revision>
  <dcterms:created xsi:type="dcterms:W3CDTF">2020-03-04T06:30:08Z</dcterms:created>
  <dcterms:modified xsi:type="dcterms:W3CDTF">2020-03-11T08:51:20Z</dcterms:modified>
</cp:coreProperties>
</file>