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8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96022-ED01-4644-84DA-E35C05CA930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40E8CD-A72B-4744-8B4E-D2BD6D919F16}">
      <dgm:prSet phldrT="[Текст]"/>
      <dgm:spPr/>
      <dgm:t>
        <a:bodyPr/>
        <a:lstStyle/>
        <a:p>
          <a:r>
            <a:rPr lang="ru-RU" dirty="0" smtClean="0"/>
            <a:t>Обычные классы</a:t>
          </a:r>
          <a:endParaRPr lang="ru-RU" dirty="0"/>
        </a:p>
      </dgm:t>
    </dgm:pt>
    <dgm:pt modelId="{A8F551CD-9D2E-435B-9822-FF32F51105C3}" type="parTrans" cxnId="{48C104EE-7B44-45ED-8F2F-4FF20FD324F8}">
      <dgm:prSet/>
      <dgm:spPr/>
      <dgm:t>
        <a:bodyPr/>
        <a:lstStyle/>
        <a:p>
          <a:endParaRPr lang="ru-RU"/>
        </a:p>
      </dgm:t>
    </dgm:pt>
    <dgm:pt modelId="{26ADFAF8-3447-4E0F-8145-E5645EF84246}" type="sibTrans" cxnId="{48C104EE-7B44-45ED-8F2F-4FF20FD324F8}">
      <dgm:prSet/>
      <dgm:spPr/>
      <dgm:t>
        <a:bodyPr/>
        <a:lstStyle/>
        <a:p>
          <a:endParaRPr lang="ru-RU"/>
        </a:p>
      </dgm:t>
    </dgm:pt>
    <dgm:pt modelId="{5EF92540-080E-456B-A30C-3BD31C80A2A5}">
      <dgm:prSet phldrT="[Текст]"/>
      <dgm:spPr/>
      <dgm:t>
        <a:bodyPr/>
        <a:lstStyle/>
        <a:p>
          <a:r>
            <a:rPr lang="ru-RU" dirty="0" smtClean="0"/>
            <a:t>Комбинированные классы</a:t>
          </a:r>
          <a:endParaRPr lang="ru-RU" dirty="0"/>
        </a:p>
      </dgm:t>
    </dgm:pt>
    <dgm:pt modelId="{32CB9A37-FD65-4B5A-A520-9CB75EA50B99}" type="parTrans" cxnId="{351DABAF-A327-4E04-A02F-FACBF6BACF47}">
      <dgm:prSet/>
      <dgm:spPr/>
      <dgm:t>
        <a:bodyPr/>
        <a:lstStyle/>
        <a:p>
          <a:endParaRPr lang="ru-RU"/>
        </a:p>
      </dgm:t>
    </dgm:pt>
    <dgm:pt modelId="{60702E22-BDB6-4D2A-834D-26AE22C76471}" type="sibTrans" cxnId="{351DABAF-A327-4E04-A02F-FACBF6BACF47}">
      <dgm:prSet/>
      <dgm:spPr/>
      <dgm:t>
        <a:bodyPr/>
        <a:lstStyle/>
        <a:p>
          <a:endParaRPr lang="ru-RU"/>
        </a:p>
      </dgm:t>
    </dgm:pt>
    <dgm:pt modelId="{392E9179-CD49-4520-973F-1EB925C524F8}">
      <dgm:prSet phldrT="[Текст]"/>
      <dgm:spPr/>
      <dgm:t>
        <a:bodyPr/>
        <a:lstStyle/>
        <a:p>
          <a:r>
            <a:rPr lang="ru-RU" dirty="0" smtClean="0"/>
            <a:t>Специальные классы</a:t>
          </a:r>
          <a:endParaRPr lang="ru-RU" dirty="0"/>
        </a:p>
      </dgm:t>
    </dgm:pt>
    <dgm:pt modelId="{6A2B8AAB-80F6-4433-ADB9-0D1EF8D4D565}" type="parTrans" cxnId="{6A6EE0BC-60C7-49C9-AD24-CC65EE0C1E50}">
      <dgm:prSet/>
      <dgm:spPr/>
      <dgm:t>
        <a:bodyPr/>
        <a:lstStyle/>
        <a:p>
          <a:endParaRPr lang="ru-RU"/>
        </a:p>
      </dgm:t>
    </dgm:pt>
    <dgm:pt modelId="{0A947610-26AC-427B-A0DC-E6DA1B603F2A}" type="sibTrans" cxnId="{6A6EE0BC-60C7-49C9-AD24-CC65EE0C1E50}">
      <dgm:prSet/>
      <dgm:spPr/>
      <dgm:t>
        <a:bodyPr/>
        <a:lstStyle/>
        <a:p>
          <a:endParaRPr lang="ru-RU"/>
        </a:p>
      </dgm:t>
    </dgm:pt>
    <dgm:pt modelId="{F051B9EE-8CE0-45C7-9046-938C0C9F0B67}" type="pres">
      <dgm:prSet presAssocID="{32B96022-ED01-4644-84DA-E35C05CA930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B9A781-4CC5-4572-8140-FEDE5E632850}" type="pres">
      <dgm:prSet presAssocID="{32B96022-ED01-4644-84DA-E35C05CA9304}" presName="cycle" presStyleCnt="0"/>
      <dgm:spPr/>
    </dgm:pt>
    <dgm:pt modelId="{1936F89A-5E10-4C64-939D-0A99727F0C2A}" type="pres">
      <dgm:prSet presAssocID="{32B96022-ED01-4644-84DA-E35C05CA9304}" presName="centerShape" presStyleCnt="0"/>
      <dgm:spPr/>
    </dgm:pt>
    <dgm:pt modelId="{8445CCB8-3775-4E97-B1BA-A8368C986960}" type="pres">
      <dgm:prSet presAssocID="{32B96022-ED01-4644-84DA-E35C05CA9304}" presName="connSite" presStyleLbl="node1" presStyleIdx="0" presStyleCnt="4"/>
      <dgm:spPr/>
    </dgm:pt>
    <dgm:pt modelId="{BD75AE10-2663-424A-A328-F397F6AE3015}" type="pres">
      <dgm:prSet presAssocID="{32B96022-ED01-4644-84DA-E35C05CA9304}" presName="visible" presStyleLbl="node1" presStyleIdx="0" presStyleCnt="4" custScaleX="128152" custScaleY="1250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1CC0982-E57F-487A-89DB-762503313645}" type="pres">
      <dgm:prSet presAssocID="{A8F551CD-9D2E-435B-9822-FF32F51105C3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9E6A8FC-C5D0-4DAD-B073-CED61DFF514A}" type="pres">
      <dgm:prSet presAssocID="{8F40E8CD-A72B-4744-8B4E-D2BD6D919F16}" presName="node" presStyleCnt="0"/>
      <dgm:spPr/>
    </dgm:pt>
    <dgm:pt modelId="{B288F803-9287-4C96-A88F-CF8ED36C5D39}" type="pres">
      <dgm:prSet presAssocID="{8F40E8CD-A72B-4744-8B4E-D2BD6D919F16}" presName="parentNode" presStyleLbl="node1" presStyleIdx="1" presStyleCnt="4" custScaleX="235571" custScaleY="72006" custLinFactX="30213" custLinFactNeighborX="100000" custLinFactNeighborY="-3870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D8475EF-B50F-40A5-AFAF-6A8D5D1E1207}" type="pres">
      <dgm:prSet presAssocID="{8F40E8CD-A72B-4744-8B4E-D2BD6D919F1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8A54F-A85D-43A7-8501-DF4A4F166B23}" type="pres">
      <dgm:prSet presAssocID="{32CB9A37-FD65-4B5A-A520-9CB75EA50B99}" presName="Name25" presStyleLbl="parChTrans1D1" presStyleIdx="1" presStyleCnt="3"/>
      <dgm:spPr/>
      <dgm:t>
        <a:bodyPr/>
        <a:lstStyle/>
        <a:p>
          <a:endParaRPr lang="ru-RU"/>
        </a:p>
      </dgm:t>
    </dgm:pt>
    <dgm:pt modelId="{A2E7D638-D33F-47C3-A00E-127EE6B2640B}" type="pres">
      <dgm:prSet presAssocID="{5EF92540-080E-456B-A30C-3BD31C80A2A5}" presName="node" presStyleCnt="0"/>
      <dgm:spPr/>
    </dgm:pt>
    <dgm:pt modelId="{C0351CAB-6F79-4A02-A1C8-587B19DF8DF3}" type="pres">
      <dgm:prSet presAssocID="{5EF92540-080E-456B-A30C-3BD31C80A2A5}" presName="parentNode" presStyleLbl="node1" presStyleIdx="2" presStyleCnt="4" custScaleX="261553" custScaleY="74508" custLinFactX="56983" custLinFactNeighborX="100000" custLinFactNeighborY="-1376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F8D3C5B-A5DD-4EA3-A211-331166CB0C6D}" type="pres">
      <dgm:prSet presAssocID="{5EF92540-080E-456B-A30C-3BD31C80A2A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4D53E-F5C4-4275-B9EC-74F24FA0A366}" type="pres">
      <dgm:prSet presAssocID="{6A2B8AAB-80F6-4433-ADB9-0D1EF8D4D565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5859A6B-9687-488A-8BFD-4E85DD41A360}" type="pres">
      <dgm:prSet presAssocID="{392E9179-CD49-4520-973F-1EB925C524F8}" presName="node" presStyleCnt="0"/>
      <dgm:spPr/>
    </dgm:pt>
    <dgm:pt modelId="{333C3647-4419-4408-8018-806412045463}" type="pres">
      <dgm:prSet presAssocID="{392E9179-CD49-4520-973F-1EB925C524F8}" presName="parentNode" presStyleLbl="node1" presStyleIdx="3" presStyleCnt="4" custScaleX="248979" custScaleY="70011" custLinFactX="100000" custLinFactNeighborX="100414" custLinFactNeighborY="-31488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7DB41B3-C7E2-438C-89CC-729C05572B0C}" type="pres">
      <dgm:prSet presAssocID="{392E9179-CD49-4520-973F-1EB925C524F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80053-0C5C-4B2C-9CF6-34BA921D158F}" type="presOf" srcId="{392E9179-CD49-4520-973F-1EB925C524F8}" destId="{333C3647-4419-4408-8018-806412045463}" srcOrd="0" destOrd="0" presId="urn:microsoft.com/office/officeart/2005/8/layout/radial2"/>
    <dgm:cxn modelId="{31F1AFD3-8776-4B70-9C9F-415A14F9BD23}" type="presOf" srcId="{6A2B8AAB-80F6-4433-ADB9-0D1EF8D4D565}" destId="{EB54D53E-F5C4-4275-B9EC-74F24FA0A366}" srcOrd="0" destOrd="0" presId="urn:microsoft.com/office/officeart/2005/8/layout/radial2"/>
    <dgm:cxn modelId="{20E7E2DC-623B-49BA-819D-636F9E819270}" type="presOf" srcId="{32B96022-ED01-4644-84DA-E35C05CA9304}" destId="{F051B9EE-8CE0-45C7-9046-938C0C9F0B67}" srcOrd="0" destOrd="0" presId="urn:microsoft.com/office/officeart/2005/8/layout/radial2"/>
    <dgm:cxn modelId="{E5234198-BB73-46C4-9478-51C240F10F9C}" type="presOf" srcId="{5EF92540-080E-456B-A30C-3BD31C80A2A5}" destId="{C0351CAB-6F79-4A02-A1C8-587B19DF8DF3}" srcOrd="0" destOrd="0" presId="urn:microsoft.com/office/officeart/2005/8/layout/radial2"/>
    <dgm:cxn modelId="{49683BAA-A999-447E-937E-8085D15A53F1}" type="presOf" srcId="{A8F551CD-9D2E-435B-9822-FF32F51105C3}" destId="{81CC0982-E57F-487A-89DB-762503313645}" srcOrd="0" destOrd="0" presId="urn:microsoft.com/office/officeart/2005/8/layout/radial2"/>
    <dgm:cxn modelId="{8E0AFC99-FBD6-4DAD-A197-E8E31D46279A}" type="presOf" srcId="{32CB9A37-FD65-4B5A-A520-9CB75EA50B99}" destId="{9AD8A54F-A85D-43A7-8501-DF4A4F166B23}" srcOrd="0" destOrd="0" presId="urn:microsoft.com/office/officeart/2005/8/layout/radial2"/>
    <dgm:cxn modelId="{6A6EE0BC-60C7-49C9-AD24-CC65EE0C1E50}" srcId="{32B96022-ED01-4644-84DA-E35C05CA9304}" destId="{392E9179-CD49-4520-973F-1EB925C524F8}" srcOrd="2" destOrd="0" parTransId="{6A2B8AAB-80F6-4433-ADB9-0D1EF8D4D565}" sibTransId="{0A947610-26AC-427B-A0DC-E6DA1B603F2A}"/>
    <dgm:cxn modelId="{E2CDE56C-59F1-4F6C-B8AB-C748FE4A80B6}" type="presOf" srcId="{8F40E8CD-A72B-4744-8B4E-D2BD6D919F16}" destId="{B288F803-9287-4C96-A88F-CF8ED36C5D39}" srcOrd="0" destOrd="0" presId="urn:microsoft.com/office/officeart/2005/8/layout/radial2"/>
    <dgm:cxn modelId="{48C104EE-7B44-45ED-8F2F-4FF20FD324F8}" srcId="{32B96022-ED01-4644-84DA-E35C05CA9304}" destId="{8F40E8CD-A72B-4744-8B4E-D2BD6D919F16}" srcOrd="0" destOrd="0" parTransId="{A8F551CD-9D2E-435B-9822-FF32F51105C3}" sibTransId="{26ADFAF8-3447-4E0F-8145-E5645EF84246}"/>
    <dgm:cxn modelId="{351DABAF-A327-4E04-A02F-FACBF6BACF47}" srcId="{32B96022-ED01-4644-84DA-E35C05CA9304}" destId="{5EF92540-080E-456B-A30C-3BD31C80A2A5}" srcOrd="1" destOrd="0" parTransId="{32CB9A37-FD65-4B5A-A520-9CB75EA50B99}" sibTransId="{60702E22-BDB6-4D2A-834D-26AE22C76471}"/>
    <dgm:cxn modelId="{E2FC6C08-4082-44AA-BFA7-3C244A00BFA7}" type="presParOf" srcId="{F051B9EE-8CE0-45C7-9046-938C0C9F0B67}" destId="{17B9A781-4CC5-4572-8140-FEDE5E632850}" srcOrd="0" destOrd="0" presId="urn:microsoft.com/office/officeart/2005/8/layout/radial2"/>
    <dgm:cxn modelId="{A40CA43E-9D69-441F-A1A1-9E6C02642B3A}" type="presParOf" srcId="{17B9A781-4CC5-4572-8140-FEDE5E632850}" destId="{1936F89A-5E10-4C64-939D-0A99727F0C2A}" srcOrd="0" destOrd="0" presId="urn:microsoft.com/office/officeart/2005/8/layout/radial2"/>
    <dgm:cxn modelId="{0998CA86-B888-45BD-87CB-049DFBD2C881}" type="presParOf" srcId="{1936F89A-5E10-4C64-939D-0A99727F0C2A}" destId="{8445CCB8-3775-4E97-B1BA-A8368C986960}" srcOrd="0" destOrd="0" presId="urn:microsoft.com/office/officeart/2005/8/layout/radial2"/>
    <dgm:cxn modelId="{FDBF610E-22B3-43B3-BC98-1123A2D95392}" type="presParOf" srcId="{1936F89A-5E10-4C64-939D-0A99727F0C2A}" destId="{BD75AE10-2663-424A-A328-F397F6AE3015}" srcOrd="1" destOrd="0" presId="urn:microsoft.com/office/officeart/2005/8/layout/radial2"/>
    <dgm:cxn modelId="{FCF5C689-95E4-4054-9C68-133285D819BD}" type="presParOf" srcId="{17B9A781-4CC5-4572-8140-FEDE5E632850}" destId="{81CC0982-E57F-487A-89DB-762503313645}" srcOrd="1" destOrd="0" presId="urn:microsoft.com/office/officeart/2005/8/layout/radial2"/>
    <dgm:cxn modelId="{B3460AF9-7005-4B35-8AEB-90A675C4EF3A}" type="presParOf" srcId="{17B9A781-4CC5-4572-8140-FEDE5E632850}" destId="{59E6A8FC-C5D0-4DAD-B073-CED61DFF514A}" srcOrd="2" destOrd="0" presId="urn:microsoft.com/office/officeart/2005/8/layout/radial2"/>
    <dgm:cxn modelId="{2E61EBD1-CFDA-4912-82D4-520AD5B641A7}" type="presParOf" srcId="{59E6A8FC-C5D0-4DAD-B073-CED61DFF514A}" destId="{B288F803-9287-4C96-A88F-CF8ED36C5D39}" srcOrd="0" destOrd="0" presId="urn:microsoft.com/office/officeart/2005/8/layout/radial2"/>
    <dgm:cxn modelId="{5CFED900-DC38-4458-AF0E-6AEA3A996C94}" type="presParOf" srcId="{59E6A8FC-C5D0-4DAD-B073-CED61DFF514A}" destId="{2D8475EF-B50F-40A5-AFAF-6A8D5D1E1207}" srcOrd="1" destOrd="0" presId="urn:microsoft.com/office/officeart/2005/8/layout/radial2"/>
    <dgm:cxn modelId="{4C48AE79-A143-412C-8840-80B7B6886134}" type="presParOf" srcId="{17B9A781-4CC5-4572-8140-FEDE5E632850}" destId="{9AD8A54F-A85D-43A7-8501-DF4A4F166B23}" srcOrd="3" destOrd="0" presId="urn:microsoft.com/office/officeart/2005/8/layout/radial2"/>
    <dgm:cxn modelId="{87A42560-23F0-414E-9254-260CA623DD60}" type="presParOf" srcId="{17B9A781-4CC5-4572-8140-FEDE5E632850}" destId="{A2E7D638-D33F-47C3-A00E-127EE6B2640B}" srcOrd="4" destOrd="0" presId="urn:microsoft.com/office/officeart/2005/8/layout/radial2"/>
    <dgm:cxn modelId="{C7FFDC47-77B5-4DD0-9DDA-B6BA50111E14}" type="presParOf" srcId="{A2E7D638-D33F-47C3-A00E-127EE6B2640B}" destId="{C0351CAB-6F79-4A02-A1C8-587B19DF8DF3}" srcOrd="0" destOrd="0" presId="urn:microsoft.com/office/officeart/2005/8/layout/radial2"/>
    <dgm:cxn modelId="{B5EE1101-B42A-4C79-A1BE-C7389EA586E8}" type="presParOf" srcId="{A2E7D638-D33F-47C3-A00E-127EE6B2640B}" destId="{3F8D3C5B-A5DD-4EA3-A211-331166CB0C6D}" srcOrd="1" destOrd="0" presId="urn:microsoft.com/office/officeart/2005/8/layout/radial2"/>
    <dgm:cxn modelId="{C5B4C151-DA7A-4188-A09E-1452DBC3079B}" type="presParOf" srcId="{17B9A781-4CC5-4572-8140-FEDE5E632850}" destId="{EB54D53E-F5C4-4275-B9EC-74F24FA0A366}" srcOrd="5" destOrd="0" presId="urn:microsoft.com/office/officeart/2005/8/layout/radial2"/>
    <dgm:cxn modelId="{75839220-3884-4BE2-AB9F-17BDE04483A3}" type="presParOf" srcId="{17B9A781-4CC5-4572-8140-FEDE5E632850}" destId="{C5859A6B-9687-488A-8BFD-4E85DD41A360}" srcOrd="6" destOrd="0" presId="urn:microsoft.com/office/officeart/2005/8/layout/radial2"/>
    <dgm:cxn modelId="{FB76D113-A578-4336-BDC1-84AD9DD3E913}" type="presParOf" srcId="{C5859A6B-9687-488A-8BFD-4E85DD41A360}" destId="{333C3647-4419-4408-8018-806412045463}" srcOrd="0" destOrd="0" presId="urn:microsoft.com/office/officeart/2005/8/layout/radial2"/>
    <dgm:cxn modelId="{0F262351-EAED-4BAB-83C4-04810DB2D9A0}" type="presParOf" srcId="{C5859A6B-9687-488A-8BFD-4E85DD41A360}" destId="{37DB41B3-C7E2-438C-89CC-729C05572B0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4D53E-F5C4-4275-B9EC-74F24FA0A366}">
      <dsp:nvSpPr>
        <dsp:cNvPr id="0" name=""/>
        <dsp:cNvSpPr/>
      </dsp:nvSpPr>
      <dsp:spPr>
        <a:xfrm rot="915977">
          <a:off x="2448515" y="3214947"/>
          <a:ext cx="2620190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2620190" y="2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8A54F-A85D-43A7-8501-DF4A4F166B23}">
      <dsp:nvSpPr>
        <dsp:cNvPr id="0" name=""/>
        <dsp:cNvSpPr/>
      </dsp:nvSpPr>
      <dsp:spPr>
        <a:xfrm rot="21377053">
          <a:off x="2492857" y="2496340"/>
          <a:ext cx="1796098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1796098" y="2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0982-E57F-487A-89DB-762503313645}">
      <dsp:nvSpPr>
        <dsp:cNvPr id="0" name=""/>
        <dsp:cNvSpPr/>
      </dsp:nvSpPr>
      <dsp:spPr>
        <a:xfrm rot="19886323">
          <a:off x="2357768" y="1568825"/>
          <a:ext cx="2251167" cy="55546"/>
        </a:xfrm>
        <a:custGeom>
          <a:avLst/>
          <a:gdLst/>
          <a:ahLst/>
          <a:cxnLst/>
          <a:rect l="0" t="0" r="0" b="0"/>
          <a:pathLst>
            <a:path>
              <a:moveTo>
                <a:pt x="0" y="27773"/>
              </a:moveTo>
              <a:lnTo>
                <a:pt x="2251167" y="277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75AE10-2663-424A-A328-F397F6AE3015}">
      <dsp:nvSpPr>
        <dsp:cNvPr id="0" name=""/>
        <dsp:cNvSpPr/>
      </dsp:nvSpPr>
      <dsp:spPr>
        <a:xfrm>
          <a:off x="-148090" y="975636"/>
          <a:ext cx="3418433" cy="33346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8F803-9287-4C96-A88F-CF8ED36C5D39}">
      <dsp:nvSpPr>
        <dsp:cNvPr id="0" name=""/>
        <dsp:cNvSpPr/>
      </dsp:nvSpPr>
      <dsp:spPr>
        <a:xfrm>
          <a:off x="3574272" y="52060"/>
          <a:ext cx="3517728" cy="1075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Обычные классы</a:t>
          </a:r>
          <a:endParaRPr lang="ru-RU" sz="3000" kern="1200" dirty="0"/>
        </a:p>
      </dsp:txBody>
      <dsp:txXfrm>
        <a:off x="3626761" y="104549"/>
        <a:ext cx="3412750" cy="970271"/>
      </dsp:txXfrm>
    </dsp:sp>
    <dsp:sp modelId="{C0351CAB-6F79-4A02-A1C8-587B19DF8DF3}">
      <dsp:nvSpPr>
        <dsp:cNvPr id="0" name=""/>
        <dsp:cNvSpPr/>
      </dsp:nvSpPr>
      <dsp:spPr>
        <a:xfrm>
          <a:off x="4238215" y="1785954"/>
          <a:ext cx="3905712" cy="1112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Комбинированные классы</a:t>
          </a:r>
          <a:endParaRPr lang="ru-RU" sz="2900" kern="1200" dirty="0"/>
        </a:p>
      </dsp:txBody>
      <dsp:txXfrm>
        <a:off x="4292528" y="1840267"/>
        <a:ext cx="3797086" cy="1003985"/>
      </dsp:txXfrm>
    </dsp:sp>
    <dsp:sp modelId="{333C3647-4419-4408-8018-806412045463}">
      <dsp:nvSpPr>
        <dsp:cNvPr id="0" name=""/>
        <dsp:cNvSpPr/>
      </dsp:nvSpPr>
      <dsp:spPr>
        <a:xfrm>
          <a:off x="4497431" y="3429024"/>
          <a:ext cx="3717947" cy="1045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Специальные классы</a:t>
          </a:r>
          <a:endParaRPr lang="ru-RU" sz="2700" kern="1200" dirty="0"/>
        </a:p>
      </dsp:txBody>
      <dsp:txXfrm>
        <a:off x="4548466" y="3480059"/>
        <a:ext cx="3615877" cy="943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.zamdirobr.ru/npd-doc.aspx?npmid=99&amp;npid=420344468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gos-ovz.herzen.spb.ru/?page_id:663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Социальные и образовательные права и свободы обучающихся с ОВЗ, механизмы и особенности реализации по законодательству РФ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733256"/>
            <a:ext cx="6400800" cy="81649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Кузьмина Людмила </a:t>
            </a:r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икторовна,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методист РЦДО АСОУ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/>
              <a:t>КВАЛИФИКАЦИЯ РАБОТНИКОВ ОО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47548" r="18911" b="24934"/>
          <a:stretch/>
        </p:blipFill>
        <p:spPr bwMode="auto">
          <a:xfrm>
            <a:off x="539552" y="1772816"/>
            <a:ext cx="818014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322637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Фальковская</a:t>
            </a:r>
            <a:r>
              <a:rPr lang="ru-RU" b="1" dirty="0" smtClean="0"/>
              <a:t> </a:t>
            </a:r>
            <a:r>
              <a:rPr lang="ru-RU" b="1" dirty="0"/>
              <a:t>Лариса </a:t>
            </a:r>
            <a:r>
              <a:rPr lang="ru-RU" b="1" dirty="0" smtClean="0"/>
              <a:t>Павловна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/>
              <a:t>нач. отдела образования детей с проблемами развития и социализации Департамента государственной политики в сфере защиты прав детей </a:t>
            </a:r>
            <a:r>
              <a:rPr lang="ru-RU" sz="3600" dirty="0" err="1"/>
              <a:t>Минобрнауки</a:t>
            </a:r>
            <a:r>
              <a:rPr lang="ru-RU" sz="3600" dirty="0"/>
              <a:t> России, канд. психол. наук.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3501008"/>
            <a:ext cx="2055646" cy="308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Планируется ли дальнейшая разработка ФГОС основного общего образования и ФГОС среднего общего образования для обучающихся с ОВЗ?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 настоящее время в текст ФГОС основного общего образования и ФГОС среднего общего образования вносятся специальные требования по организации образовательного процесса учащихся с ОВЗ. Например, учащийся с нарушением слуха может обучаться на уровне начального общего образования в ОО, осуществляющей образовательную деятельность по адаптированным основным общеобразовательным программам, а потом, если есть необходимость, перейти в общеобразовательную организацию. Внесение требований по организации образовательного процесса учащихся с ОВЗ в текст ФГОС основного общего образования и ФГОС среднего общего образования обеспечивает максимальную вариативность выбора ОО. Разработка отдельных ФГОС основного общего и среднего общего образования для учащихся с ОВЗ не планируется.</a:t>
            </a:r>
          </a:p>
        </p:txBody>
      </p:sp>
    </p:spTree>
    <p:extLst>
      <p:ext uri="{BB962C8B-B14F-4D97-AF65-F5344CB8AC3E}">
        <p14:creationId xmlns:p14="http://schemas.microsoft.com/office/powerpoint/2010/main" val="27921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3200" dirty="0"/>
              <a:t>ФГОС начального общего образования обучающихся с ОВЗ и ФГОС обучающихся с умственной отсталостью (интеллектуальными нарушениями) предполагают </a:t>
            </a:r>
            <a:r>
              <a:rPr lang="ru-RU" sz="3200" dirty="0" err="1"/>
              <a:t>пролонгирование</a:t>
            </a:r>
            <a:r>
              <a:rPr lang="ru-RU" sz="3200" dirty="0"/>
              <a:t> сроков обучения. Как совместить традиционную классно-урочную парадигму и различные сроки освоения образовательных программ разными группами учащихся в одном классе?</a:t>
            </a:r>
          </a:p>
        </p:txBody>
      </p:sp>
    </p:spTree>
    <p:extLst>
      <p:ext uri="{BB962C8B-B14F-4D97-AF65-F5344CB8AC3E}">
        <p14:creationId xmlns:p14="http://schemas.microsoft.com/office/powerpoint/2010/main" val="12038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Фальковская</a:t>
            </a:r>
            <a:r>
              <a:rPr lang="ru-RU" dirty="0" smtClean="0"/>
              <a:t> Л.П.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Учащиеся с ОВЗ обучаются в обычном классе общеобразовательной организации по АООП и индивидуальному учебному плану. Разные учебные планы (для учащихся с ОВЗ и их сверстников, не имеющих ограничений здоровья) могут быть реализованы одновременно. Увеличение сроков обучения учащихся с ОВЗ происходит за счет удлинения сроков обучения в  1-м классе. Комплектование таких классов или групп — это компетенция ОО, исходя из возможностей детей, которые не получили коррекционно-развивающей помощи на уровне освоения программ дошкольного образования. Потому что до сих пор выявляются дети, которые до 12 лет, имея нарушения слуха, зрения и другие нарушения развития, не находились в системе общего образования. Вопрос о том, как организовать образовательную деятельность учащихся с ОВЗ и учащихся, не имеющих нарушений развития, в один период времени в одном классе, — это вопрос апробации ФГОС начального общего образования обучающихся с ОВЗ и ФГОС обучающихся с умственной отсталостью (интеллектуальными нарушениями). Ответ на этот вопрос будет получен по итогам апробации АООП в регионах, участвующих в экспериментальном переходе на ФГОС обучающихся с ОВЗ.</a:t>
            </a:r>
          </a:p>
        </p:txBody>
      </p:sp>
    </p:spTree>
    <p:extLst>
      <p:ext uri="{BB962C8B-B14F-4D97-AF65-F5344CB8AC3E}">
        <p14:creationId xmlns:p14="http://schemas.microsoft.com/office/powerpoint/2010/main" val="7453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Фальковская</a:t>
            </a:r>
            <a:r>
              <a:rPr lang="ru-RU" dirty="0"/>
              <a:t> Л.П.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 настоящее время достаточное количество ОО не работают в рамках линейного расписания. Ряд предметов учащиеся с ОВЗ в общеобразовательной организации могут изучать в отдельных группах. Внутри одного урока в классе, в котором обучаются учащиеся с ОВЗ, может быть иная организация образовательного процесса — сразу в трех пространствах для разных групп учащихся. Это вопрос образовательных технологий, которые также в настоящее время реализуются ОО, участвующими в эксперименте. Предполагается, например, что 5 ч внеурочной деятельности обучающихся отводится на  коррекционно-развивающие занятия для более четкого освоения учащимися жизненных компетенций и преодоления трудностей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316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Фальковская</a:t>
            </a:r>
            <a:r>
              <a:rPr lang="ru-RU" dirty="0"/>
              <a:t> Л.П.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России от  30.08.2013 № 1015 «Об утверждении Порядка организации и осуществления образовательной деятельности по основным общеобразовательным программам — образовательным программам начального общего, основного общего и среднего общего образования» регламентирует особенности организации образовательной деятельности для лиц с ОВЗ (разд. III). В ОО, осуществляющей образовательную деятельность по адаптированным образовательным программам, допускается для успешной адаптации учащихся с РАС на групповых занятиях присутствие не только учителя, но и воспитателя (</a:t>
            </a:r>
            <a:r>
              <a:rPr lang="ru-RU" dirty="0" err="1"/>
              <a:t>тьютора</a:t>
            </a:r>
            <a:r>
              <a:rPr lang="ru-RU" dirty="0"/>
              <a:t>). Организуются индивидуальные занятия с  педагогом-психологом по развитию навыков коммуникации, поддержке эмоционального и социального развития таких детей из расчета 5–8 учащихся с РАС на одну ставку должности педагога-психолога (п. 29).</a:t>
            </a:r>
          </a:p>
        </p:txBody>
      </p:sp>
    </p:spTree>
    <p:extLst>
      <p:ext uri="{BB962C8B-B14F-4D97-AF65-F5344CB8AC3E}">
        <p14:creationId xmlns:p14="http://schemas.microsoft.com/office/powerpoint/2010/main" val="38093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Фальковская</a:t>
            </a:r>
            <a:r>
              <a:rPr lang="ru-RU" dirty="0"/>
              <a:t> Л.П.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При организации образовательной деятельности по АООП создаются условия для лечебно-восстановительной работы, организации образовательной деятельности и коррекционных занятий с учетом особенностей учащихся из расчета по одной штатной единице (п. 32):</a:t>
            </a:r>
          </a:p>
          <a:p>
            <a:r>
              <a:rPr lang="ru-RU" sz="2000" dirty="0"/>
              <a:t>учителя-дефектолога (сурдопедагога, тифлопедагога) на каждые 6–12 учащихся с ОВЗ;</a:t>
            </a:r>
          </a:p>
          <a:p>
            <a:r>
              <a:rPr lang="ru-RU" sz="2000" dirty="0"/>
              <a:t>учителя-логопеда на каждые 6–12 учащихся с ОВЗ;</a:t>
            </a:r>
          </a:p>
          <a:p>
            <a:r>
              <a:rPr lang="ru-RU" sz="2000" dirty="0"/>
              <a:t>педагога-психолога на каждые 20 учащихся с ОВЗ;</a:t>
            </a:r>
          </a:p>
          <a:p>
            <a:r>
              <a:rPr lang="ru-RU" sz="2000" dirty="0" err="1"/>
              <a:t>тьютора</a:t>
            </a:r>
            <a:r>
              <a:rPr lang="ru-RU" sz="2000" dirty="0"/>
              <a:t>, ассистента (помощника) на каждые 1–6 учащихся с ОВЗ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36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Фальковская</a:t>
            </a:r>
            <a:r>
              <a:rPr lang="ru-RU" dirty="0"/>
              <a:t> Л.П.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Также очень важным моментом является преодоление психологических барьеров педагога в понимании инвалидности. Многие тренинги в системе повышения квалификации учителей, работающих с обучающимися с ОВЗ, связаны с приобретением педагогическими работниками нового сенсорного опыта. Учитель должен понять, насколько это возможно, ограниченность движений ребенка с нарушениями зрения, опорно-двигательного аппарата; постоять в </a:t>
            </a:r>
            <a:r>
              <a:rPr lang="ru-RU" dirty="0" err="1"/>
              <a:t>вертикализаторе</a:t>
            </a:r>
            <a:r>
              <a:rPr lang="ru-RU" dirty="0"/>
              <a:t>, поработать на компьютере, оборудованном специальной клавиатурой для детей с детским церебральным параличом. После приобретения нового сенсорного опыта психологическое восприятие учителями обучающихся с ОВЗ меняется.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5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Фальковская</a:t>
            </a:r>
            <a:r>
              <a:rPr lang="ru-RU" dirty="0"/>
              <a:t> Л.П.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Законодательные новеллы ФГОС начального общего образования обучающихся с ОВЗ и ФГОС обучающихся с умственной отсталостью (интеллектуальными нарушениями) можно обозначить в следующих составляющих:</a:t>
            </a:r>
          </a:p>
          <a:p>
            <a:r>
              <a:rPr lang="ru-RU" dirty="0"/>
              <a:t>обучаются все дети (реализация возможна и в отдельных ОО, осуществляющих образовательную деятельность по адаптированным образовательным программам, и в общеобразовательных организациях, реализующих АООП в рамках инклюзивного образования);</a:t>
            </a:r>
          </a:p>
          <a:p>
            <a:r>
              <a:rPr lang="ru-RU" dirty="0"/>
              <a:t>образовательная деятельность учащихся должна быть направлена не только на развитие академических, но и жизненных компетенций;</a:t>
            </a:r>
          </a:p>
          <a:p>
            <a:r>
              <a:rPr lang="ru-RU" dirty="0"/>
              <a:t>предусмотрена вариативность образовательных программ и возможность перехода от одной образовательной программы к другой (в зависимости от результатов ПМПК и экспертной оценки образовательных результатов педагогическим коллективом).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27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Модуль 4 (элективный). «Социальные </a:t>
            </a:r>
            <a:r>
              <a:rPr lang="ru-RU" sz="2700" b="1" dirty="0"/>
              <a:t>и образовательные права и свободы </a:t>
            </a:r>
            <a:r>
              <a:rPr lang="ru-RU" sz="2700" b="1" dirty="0" smtClean="0"/>
              <a:t>обучающихся </a:t>
            </a:r>
            <a:r>
              <a:rPr lang="ru-RU" sz="2700" b="1" dirty="0"/>
              <a:t>с </a:t>
            </a:r>
            <a:r>
              <a:rPr lang="ru-RU" sz="2700" b="1" dirty="0" smtClean="0"/>
              <a:t>ОВЗ, механизмы </a:t>
            </a:r>
            <a:r>
              <a:rPr lang="ru-RU" sz="2700" b="1" dirty="0"/>
              <a:t>и особенности их реализации по законодательству </a:t>
            </a:r>
            <a:r>
              <a:rPr lang="ru-RU" sz="2700" b="1" dirty="0" smtClean="0"/>
              <a:t>РФ»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8" t="43687" r="9877" b="19041"/>
          <a:stretch/>
        </p:blipFill>
        <p:spPr bwMode="auto">
          <a:xfrm>
            <a:off x="597946" y="2060848"/>
            <a:ext cx="815051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98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Методические рекомендации по внедрению ФГОС для детей с ограниченными возможностями </a:t>
            </a:r>
            <a:r>
              <a:rPr lang="ru-RU" sz="3200" b="1" dirty="0" smtClean="0"/>
              <a:t>здоровья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Минобрнауки</a:t>
            </a:r>
            <a:r>
              <a:rPr lang="ru-RU" dirty="0"/>
              <a:t> России подготовлены методические рекомендации по внедрению федерального государственного образовательного стандарта (далее – ФГОС) начального общего образования обучающихся с ограниченными возможностями здоровья (далее – ОВЗ) и ФГОС образования обучающихся с умственной отсталостью (интеллектуальными нарушениями).</a:t>
            </a:r>
          </a:p>
          <a:p>
            <a:r>
              <a:rPr lang="ru-RU" dirty="0" err="1"/>
              <a:t>Минобрнауки</a:t>
            </a:r>
            <a:r>
              <a:rPr lang="ru-RU" dirty="0"/>
              <a:t> России разъясняет законодательные основы образования детей с ОВЗ. Отдельный пункт посвящен кадровому обеспечению образовательной деятельности. Прописаны особенности работы </a:t>
            </a:r>
            <a:r>
              <a:rPr lang="ru-RU" dirty="0" err="1"/>
              <a:t>тьютора</a:t>
            </a:r>
            <a:r>
              <a:rPr lang="ru-RU" dirty="0"/>
              <a:t> и ассистента. Представлен пример должностной инструкции </a:t>
            </a:r>
            <a:r>
              <a:rPr lang="ru-RU" dirty="0" err="1"/>
              <a:t>тьютора</a:t>
            </a:r>
            <a:r>
              <a:rPr lang="ru-RU" dirty="0"/>
              <a:t>.</a:t>
            </a:r>
          </a:p>
          <a:p>
            <a:r>
              <a:rPr lang="ru-RU" dirty="0"/>
              <a:t>Также в письме разъяснены материально-технические и финансовые условия организации образовательной деятельности детей с ОВЗ, в т. ч. организация временного режима обучения. Описано программно-методическое обеспечение.</a:t>
            </a:r>
          </a:p>
          <a:p>
            <a:r>
              <a:rPr lang="ru-RU" dirty="0"/>
              <a:t>Уделено внимание организационно-методическим вопросам обеспечения образовательной деятельности детей с множественными нарушениями развития.</a:t>
            </a:r>
          </a:p>
          <a:p>
            <a:r>
              <a:rPr lang="ru-RU" dirty="0"/>
              <a:t>Разработчики представили образцы специальной индивидуальной программы развития, календарно-тематического планирования по предмету, рабочую программу повышения </a:t>
            </a:r>
            <a:r>
              <a:rPr lang="ru-RU" dirty="0" smtClean="0"/>
              <a:t>квалификации. </a:t>
            </a:r>
            <a:r>
              <a:rPr lang="ru-RU" b="1" dirty="0"/>
              <a:t>Источник: </a:t>
            </a:r>
            <a:r>
              <a:rPr lang="ru-RU" dirty="0">
                <a:hlinkClick r:id="rId2"/>
              </a:rPr>
              <a:t>письмо </a:t>
            </a:r>
            <a:r>
              <a:rPr lang="ru-RU" dirty="0" err="1">
                <a:hlinkClick r:id="rId2"/>
              </a:rPr>
              <a:t>Минобрнауки</a:t>
            </a:r>
            <a:r>
              <a:rPr lang="ru-RU" dirty="0">
                <a:hlinkClick r:id="rId2"/>
              </a:rPr>
              <a:t> России от 11.03.2016 № ВК452/07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/>
              <a:t>Адаптация содержания образования для слепых и слабовидящих </a:t>
            </a:r>
            <a:r>
              <a:rPr lang="ru-RU" sz="3100" b="1" dirty="0" smtClean="0"/>
              <a:t>детей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7307" y="1556792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Департамент государственной политики в сфере защиты прав детей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направил в региональные органы государственной власти в сфере образования методические материалы по адаптации содержания образования для слепых и слабовидящих детей.</a:t>
            </a:r>
          </a:p>
          <a:p>
            <a:r>
              <a:rPr lang="ru-RU" sz="2000" dirty="0"/>
              <a:t>Методические рекомендации разработаны кафедрой тифлопедагогики «Российского государственного </a:t>
            </a:r>
            <a:r>
              <a:rPr lang="ru-RU" sz="2000" dirty="0" err="1"/>
              <a:t>педагогическиого</a:t>
            </a:r>
            <a:r>
              <a:rPr lang="ru-RU" sz="2000" dirty="0"/>
              <a:t> университета им. А.И. Герцена» в рамках реализации ФГОС начального общего образования обучающихся с ОВЗ.</a:t>
            </a:r>
          </a:p>
          <a:p>
            <a:r>
              <a:rPr lang="ru-RU" sz="2000" dirty="0"/>
              <a:t>Рекомендации по учебным предметам «Математика», «Русский язык», «Литературное чтение», «Окружающий мир», «Изобразительное искусство и </a:t>
            </a:r>
            <a:r>
              <a:rPr lang="ru-RU" sz="2000" dirty="0" err="1"/>
              <a:t>тифлографика</a:t>
            </a:r>
            <a:r>
              <a:rPr lang="ru-RU" sz="2000" dirty="0"/>
              <a:t>» размещены на сайте РГПУ им. А.И. Герцена (</a:t>
            </a:r>
            <a:r>
              <a:rPr lang="ru-RU" sz="2000" dirty="0">
                <a:hlinkClick r:id="rId2"/>
              </a:rPr>
              <a:t>fgos-ovz.herzen.spb.ru/?page_id:663</a:t>
            </a:r>
            <a:r>
              <a:rPr lang="ru-RU" sz="2000" dirty="0" smtClean="0"/>
              <a:t>).</a:t>
            </a:r>
          </a:p>
          <a:p>
            <a:r>
              <a:rPr lang="ru-RU" sz="2000" b="1" dirty="0"/>
              <a:t>Источник: </a:t>
            </a:r>
            <a:r>
              <a:rPr lang="ru-RU" sz="2000" dirty="0"/>
              <a:t>письмо 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 от 19.02.2016 № 07719 «О подготовке к введению ФГОС ОВЗ» </a:t>
            </a:r>
          </a:p>
        </p:txBody>
      </p:sp>
    </p:spTree>
    <p:extLst>
      <p:ext uri="{BB962C8B-B14F-4D97-AF65-F5344CB8AC3E}">
        <p14:creationId xmlns:p14="http://schemas.microsoft.com/office/powerpoint/2010/main" val="7074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Количество сдаваемых на ГИА предметов в 9-м </a:t>
            </a:r>
            <a:r>
              <a:rPr lang="ru-RU" b="1" dirty="0" smtClean="0"/>
              <a:t>классе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0610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Количество учебных предметов для государственной итоговой аттестации в 9-м классе может быть следующим:</a:t>
            </a:r>
          </a:p>
          <a:p>
            <a:r>
              <a:rPr lang="ru-RU" dirty="0"/>
              <a:t>два учебных предмета для обучающихся с ОВЗ, обучающихся детей-инвалидов и инвалидов (только обязательные учебные предметы);</a:t>
            </a:r>
          </a:p>
          <a:p>
            <a:r>
              <a:rPr lang="ru-RU" dirty="0"/>
              <a:t>три учебных предмета для обучающихся с ОВЗ, обучающихся детей-инвалидов и инвалидов (обязательные учебные предметы и один учебный предмет по выбору);</a:t>
            </a:r>
          </a:p>
          <a:p>
            <a:r>
              <a:rPr lang="ru-RU" dirty="0"/>
              <a:t>четыре учебных предмета – все категории обучающихся (обязательные учебные предметы и два учебных предмета по выбору).</a:t>
            </a:r>
          </a:p>
          <a:p>
            <a:r>
              <a:rPr lang="ru-RU" b="1" dirty="0"/>
              <a:t>Источник: </a:t>
            </a:r>
            <a:r>
              <a:rPr lang="ru-RU" dirty="0"/>
              <a:t>письмо </a:t>
            </a:r>
            <a:r>
              <a:rPr lang="ru-RU" dirty="0" err="1"/>
              <a:t>Рособрнадзора</a:t>
            </a:r>
            <a:r>
              <a:rPr lang="ru-RU" dirty="0"/>
              <a:t> от 11.04.2016 № 02146 «О количестве сдаваемых предметов в IX классе» </a:t>
            </a:r>
          </a:p>
        </p:txBody>
      </p:sp>
    </p:spTree>
    <p:extLst>
      <p:ext uri="{BB962C8B-B14F-4D97-AF65-F5344CB8AC3E}">
        <p14:creationId xmlns:p14="http://schemas.microsoft.com/office/powerpoint/2010/main" val="4598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188640"/>
            <a:ext cx="7249785" cy="65906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 smtClean="0">
                <a:solidFill>
                  <a:srgbClr val="CC0066"/>
                </a:solidFill>
              </a:rPr>
              <a:t>Комбинированная» школа </a:t>
            </a:r>
            <a:endParaRPr lang="ru-RU" b="1" dirty="0">
              <a:solidFill>
                <a:srgbClr val="CC0066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174890"/>
          <a:ext cx="8643998" cy="527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53927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75AE10-2663-424A-A328-F397F6AE3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BD75AE10-2663-424A-A328-F397F6AE3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D75AE10-2663-424A-A328-F397F6AE30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BD75AE10-2663-424A-A328-F397F6AE30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C0982-E57F-487A-89DB-76250331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81CC0982-E57F-487A-89DB-76250331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81CC0982-E57F-487A-89DB-762503313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81CC0982-E57F-487A-89DB-762503313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88F803-9287-4C96-A88F-CF8ED36C5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B288F803-9287-4C96-A88F-CF8ED36C5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B288F803-9287-4C96-A88F-CF8ED36C5D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B288F803-9287-4C96-A88F-CF8ED36C5D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8475EF-B50F-40A5-AFAF-6A8D5D1E1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2D8475EF-B50F-40A5-AFAF-6A8D5D1E1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2D8475EF-B50F-40A5-AFAF-6A8D5D1E1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2D8475EF-B50F-40A5-AFAF-6A8D5D1E1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D8A54F-A85D-43A7-8501-DF4A4F166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9AD8A54F-A85D-43A7-8501-DF4A4F166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9AD8A54F-A85D-43A7-8501-DF4A4F166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9AD8A54F-A85D-43A7-8501-DF4A4F166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351CAB-6F79-4A02-A1C8-587B19D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C0351CAB-6F79-4A02-A1C8-587B19D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C0351CAB-6F79-4A02-A1C8-587B19DF8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C0351CAB-6F79-4A02-A1C8-587B19DF8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D3C5B-A5DD-4EA3-A211-331166CB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3F8D3C5B-A5DD-4EA3-A211-331166CB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F8D3C5B-A5DD-4EA3-A211-331166CB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3F8D3C5B-A5DD-4EA3-A211-331166CB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54D53E-F5C4-4275-B9EC-74F24FA0A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EB54D53E-F5C4-4275-B9EC-74F24FA0A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EB54D53E-F5C4-4275-B9EC-74F24FA0A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graphicEl>
                                              <a:dgm id="{EB54D53E-F5C4-4275-B9EC-74F24FA0A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3C3647-4419-4408-8018-806412045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333C3647-4419-4408-8018-806412045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333C3647-4419-4408-8018-806412045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333C3647-4419-4408-8018-806412045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DB41B3-C7E2-438C-89CC-729C05572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37DB41B3-C7E2-438C-89CC-729C05572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37DB41B3-C7E2-438C-89CC-729C05572B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37DB41B3-C7E2-438C-89CC-729C05572B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4" t="18965" r="24516" b="10991"/>
          <a:stretch/>
        </p:blipFill>
        <p:spPr bwMode="auto">
          <a:xfrm>
            <a:off x="1547664" y="255749"/>
            <a:ext cx="6120680" cy="62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ПОЛОЖЕНИЕ О ПСИХОЛОГО-МЕДИКО-ПЕДАГОГИЧЕСКОЙ </a:t>
            </a:r>
            <a:r>
              <a:rPr lang="ru-RU" sz="3600" b="1" dirty="0" smtClean="0"/>
              <a:t>КОМИССИИ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II. Основные направления деятельности и права комиссии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10. Основными направлениями деятельности комиссии являются: </a:t>
            </a:r>
          </a:p>
          <a:p>
            <a:pPr marL="0" indent="0">
              <a:buNone/>
            </a:pPr>
            <a:r>
              <a:rPr lang="ru-RU" dirty="0"/>
              <a:t>а)  проведение  обследования  детей  в  возрасте  от  0  до  18  лет  в  целях </a:t>
            </a:r>
          </a:p>
          <a:p>
            <a:pPr marL="0" indent="0">
              <a:buNone/>
            </a:pPr>
            <a:r>
              <a:rPr lang="ru-RU" dirty="0"/>
              <a:t>своевременного выявления особенностей в физическом и (или) психическом </a:t>
            </a:r>
          </a:p>
          <a:p>
            <a:pPr marL="0" indent="0">
              <a:buNone/>
            </a:pPr>
            <a:r>
              <a:rPr lang="ru-RU" dirty="0"/>
              <a:t>развитии и (или) отклонений в поведении детей; </a:t>
            </a:r>
          </a:p>
          <a:p>
            <a:pPr marL="0" indent="0">
              <a:buNone/>
            </a:pPr>
            <a:r>
              <a:rPr lang="ru-RU" dirty="0"/>
              <a:t>б) подготовка по результатам обследования рекомендаций по оказанию </a:t>
            </a:r>
          </a:p>
          <a:p>
            <a:pPr marL="0" indent="0">
              <a:buNone/>
            </a:pPr>
            <a:r>
              <a:rPr lang="ru-RU" dirty="0"/>
              <a:t>детям психолого-медико-педагогической помощи и организации их обучения </a:t>
            </a:r>
          </a:p>
          <a:p>
            <a:pPr marL="0" indent="0">
              <a:buNone/>
            </a:pPr>
            <a:r>
              <a:rPr lang="ru-RU" dirty="0"/>
              <a:t>и  воспитания,  подтверждение,  уточнение  или  изменение  ранее  данных </a:t>
            </a:r>
          </a:p>
          <a:p>
            <a:pPr marL="0" indent="0">
              <a:buNone/>
            </a:pPr>
            <a:r>
              <a:rPr lang="ru-RU" dirty="0"/>
              <a:t>комиссией рекомендаций; </a:t>
            </a:r>
          </a:p>
        </p:txBody>
      </p:sp>
    </p:spTree>
    <p:extLst>
      <p:ext uri="{BB962C8B-B14F-4D97-AF65-F5344CB8AC3E}">
        <p14:creationId xmlns:p14="http://schemas.microsoft.com/office/powerpoint/2010/main" val="18290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ПОЛОЖЕНИЕ О ПСИХОЛОГО-МЕДИКО-ПЕДАГОГИЧЕСКОЙ </a:t>
            </a:r>
            <a:r>
              <a:rPr lang="ru-RU" sz="3600" b="1" dirty="0" smtClean="0"/>
              <a:t>КОМИССИИ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II. Основные направления деятельности и права комиссии 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 оказание  консультативной  помощи  родителям  (законным </a:t>
            </a:r>
          </a:p>
          <a:p>
            <a:pPr marL="0" indent="0">
              <a:buNone/>
            </a:pPr>
            <a:r>
              <a:rPr lang="ru-RU" dirty="0"/>
              <a:t>представителям)  детей,  работникам  образовательных  организаций, </a:t>
            </a:r>
          </a:p>
          <a:p>
            <a:pPr marL="0" indent="0">
              <a:buNone/>
            </a:pPr>
            <a:r>
              <a:rPr lang="ru-RU" dirty="0"/>
              <a:t>организаций,  осуществляющих  социальное  обслуживание,  медицинских </a:t>
            </a:r>
          </a:p>
          <a:p>
            <a:pPr marL="0" indent="0">
              <a:buNone/>
            </a:pPr>
            <a:r>
              <a:rPr lang="ru-RU" dirty="0"/>
              <a:t>организаций,  других  организаций  по  вопросам  воспитания,  обучения  и </a:t>
            </a:r>
          </a:p>
          <a:p>
            <a:pPr marL="0" indent="0">
              <a:buNone/>
            </a:pPr>
            <a:r>
              <a:rPr lang="ru-RU" dirty="0"/>
              <a:t>коррекции  нарушений  развития  детей  с  ограниченными  возможностями </a:t>
            </a:r>
          </a:p>
          <a:p>
            <a:pPr marL="0" indent="0">
              <a:buNone/>
            </a:pPr>
            <a:r>
              <a:rPr lang="ru-RU" dirty="0"/>
              <a:t>здоровья и (или) </a:t>
            </a:r>
            <a:r>
              <a:rPr lang="ru-RU" dirty="0" err="1"/>
              <a:t>девиантным</a:t>
            </a:r>
            <a:r>
              <a:rPr lang="ru-RU" dirty="0"/>
              <a:t> (общественно опасным) поведением; </a:t>
            </a:r>
          </a:p>
          <a:p>
            <a:pPr marL="0" indent="0">
              <a:buNone/>
            </a:pPr>
            <a:r>
              <a:rPr lang="ru-RU" dirty="0"/>
              <a:t>г)  оказание  федеральным  учреждениям  медико-социальной  экспертизы </a:t>
            </a:r>
          </a:p>
          <a:p>
            <a:pPr marL="0" indent="0">
              <a:buNone/>
            </a:pPr>
            <a:r>
              <a:rPr lang="ru-RU" dirty="0"/>
              <a:t>содействия в разработке индивидуальной программы реабилитации ребенка-</a:t>
            </a:r>
          </a:p>
          <a:p>
            <a:pPr marL="0" indent="0">
              <a:buNone/>
            </a:pPr>
            <a:r>
              <a:rPr lang="ru-RU" dirty="0"/>
              <a:t>инвалида;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д)  осуществление  учета  данных  о  детях  с  ограниченными возможностями  здоровья  и  (или)  </a:t>
            </a:r>
            <a:r>
              <a:rPr lang="ru-RU" dirty="0" err="1"/>
              <a:t>девиантным</a:t>
            </a:r>
            <a:r>
              <a:rPr lang="ru-RU" dirty="0"/>
              <a:t>  (общественно  опасным) </a:t>
            </a:r>
          </a:p>
          <a:p>
            <a:pPr marL="0" indent="0">
              <a:buNone/>
            </a:pPr>
            <a:r>
              <a:rPr lang="ru-RU" dirty="0"/>
              <a:t>поведением, проживающих на территории деятельности комиссии; </a:t>
            </a:r>
          </a:p>
        </p:txBody>
      </p:sp>
    </p:spTree>
    <p:extLst>
      <p:ext uri="{BB962C8B-B14F-4D97-AF65-F5344CB8AC3E}">
        <p14:creationId xmlns:p14="http://schemas.microsoft.com/office/powerpoint/2010/main" val="23105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ПОЛОЖЕНИЕ О ПСИХОЛОГО-МЕДИКО-ПЕДАГОГИЧЕСКОЙ </a:t>
            </a:r>
            <a:r>
              <a:rPr lang="ru-RU" sz="3600" b="1" dirty="0" smtClean="0"/>
              <a:t>КОМИССИИ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21. В заключении комиссии, заполненном на бланке, указываются: </a:t>
            </a:r>
          </a:p>
          <a:p>
            <a:pPr marL="0" indent="0">
              <a:buNone/>
            </a:pPr>
            <a:r>
              <a:rPr lang="ru-RU" dirty="0"/>
              <a:t>обоснованные  выводы  о  наличии  либо  отсутствии  у  ребенка </a:t>
            </a:r>
          </a:p>
          <a:p>
            <a:pPr marL="0" indent="0">
              <a:buNone/>
            </a:pPr>
            <a:r>
              <a:rPr lang="ru-RU" dirty="0"/>
              <a:t>особенностей  в  физическом  и  (или)  психическом  развитии  и  (или) </a:t>
            </a:r>
          </a:p>
          <a:p>
            <a:pPr marL="0" indent="0">
              <a:buNone/>
            </a:pPr>
            <a:r>
              <a:rPr lang="ru-RU" dirty="0"/>
              <a:t>отклонений в поведении и наличии либо отсутствии необходимости создания </a:t>
            </a:r>
            <a:r>
              <a:rPr lang="ru-RU" dirty="0" smtClean="0"/>
              <a:t>условий  </a:t>
            </a:r>
            <a:r>
              <a:rPr lang="ru-RU" dirty="0"/>
              <a:t>для  получения  ребенком  образования,  коррекции  нарушений </a:t>
            </a:r>
            <a:r>
              <a:rPr lang="ru-RU" dirty="0" smtClean="0"/>
              <a:t>развития  </a:t>
            </a:r>
            <a:r>
              <a:rPr lang="ru-RU" dirty="0"/>
              <a:t>и  социальной  адаптации  на  основе  специальных  педагогических </a:t>
            </a:r>
            <a:r>
              <a:rPr lang="ru-RU" dirty="0" smtClean="0"/>
              <a:t>подходов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рекомендации  по  определению  формы  получения  образования, </a:t>
            </a:r>
          </a:p>
          <a:p>
            <a:pPr marL="0" indent="0">
              <a:buNone/>
            </a:pPr>
            <a:r>
              <a:rPr lang="ru-RU" dirty="0"/>
              <a:t>образовательной  программы,  которую  ребенок  может  освоить,  форм  и </a:t>
            </a:r>
            <a:r>
              <a:rPr lang="ru-RU" dirty="0" smtClean="0"/>
              <a:t>методов  </a:t>
            </a:r>
            <a:r>
              <a:rPr lang="ru-RU" dirty="0"/>
              <a:t>психолого-медико-педагогической  помощи,  созданию  специальных </a:t>
            </a:r>
          </a:p>
          <a:p>
            <a:pPr marL="0" indent="0">
              <a:buNone/>
            </a:pPr>
            <a:r>
              <a:rPr lang="ru-RU" dirty="0"/>
              <a:t>условий для получения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4198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ПОЛОЖЕНИЕ О ПСИХОЛОГО-МЕДИКО-ПЕДАГОГИЧЕСКОЙ КОМИССИИ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23.  </a:t>
            </a:r>
            <a:r>
              <a:rPr lang="ru-RU" b="1" dirty="0"/>
              <a:t>Заключение  комиссии  носит  для  родителей  (законных </a:t>
            </a:r>
            <a:r>
              <a:rPr lang="ru-RU" b="1" dirty="0" smtClean="0"/>
              <a:t>представителей</a:t>
            </a:r>
            <a:r>
              <a:rPr lang="ru-RU" b="1" dirty="0"/>
              <a:t>) детей рекомендательный характер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b="1" dirty="0"/>
              <a:t>Представленное  родителями  (законными  представителями)  детей </a:t>
            </a:r>
            <a:r>
              <a:rPr lang="ru-RU" b="1" dirty="0" smtClean="0"/>
              <a:t>заключение  </a:t>
            </a:r>
            <a:r>
              <a:rPr lang="ru-RU" b="1" dirty="0"/>
              <a:t>комиссии  является  основанием  для  созда</a:t>
            </a:r>
            <a:r>
              <a:rPr lang="ru-RU" dirty="0"/>
              <a:t>ния  органами </a:t>
            </a:r>
            <a:r>
              <a:rPr lang="ru-RU" dirty="0" smtClean="0"/>
              <a:t>исполнительной власти  </a:t>
            </a:r>
            <a:r>
              <a:rPr lang="ru-RU" dirty="0"/>
              <a:t>субъектов  Российской  Федерации, </a:t>
            </a:r>
            <a:r>
              <a:rPr lang="ru-RU" dirty="0" smtClean="0"/>
              <a:t>осуществляющими  </a:t>
            </a:r>
            <a:r>
              <a:rPr lang="ru-RU" dirty="0"/>
              <a:t>государственное  управление  в  сфере  образования,  и </a:t>
            </a:r>
            <a:r>
              <a:rPr lang="ru-RU" dirty="0" smtClean="0"/>
              <a:t>органами </a:t>
            </a:r>
            <a:r>
              <a:rPr lang="ru-RU" dirty="0"/>
              <a:t>местного самоуправления, осуществляющими  управление в сфере </a:t>
            </a:r>
            <a:r>
              <a:rPr lang="ru-RU" dirty="0" smtClean="0"/>
              <a:t>образования</a:t>
            </a:r>
            <a:r>
              <a:rPr lang="ru-RU" dirty="0"/>
              <a:t>,  образовательными  организациями,  иными  органами  и </a:t>
            </a:r>
            <a:r>
              <a:rPr lang="ru-RU" dirty="0" smtClean="0"/>
              <a:t>организациями  </a:t>
            </a:r>
            <a:r>
              <a:rPr lang="ru-RU" dirty="0"/>
              <a:t>в  соответствии  с  их  компетенцией  рекомендованных  в </a:t>
            </a:r>
            <a:r>
              <a:rPr lang="ru-RU" dirty="0" smtClean="0"/>
              <a:t>заключении </a:t>
            </a:r>
            <a:r>
              <a:rPr lang="ru-RU" b="1" dirty="0"/>
              <a:t>условий для обучения и воспитания детей. </a:t>
            </a:r>
          </a:p>
          <a:p>
            <a:pPr marL="0" indent="0">
              <a:buNone/>
            </a:pPr>
            <a:r>
              <a:rPr lang="ru-RU" dirty="0"/>
              <a:t>Заключение  комиссии  действительно  для  представления  в  указанные </a:t>
            </a:r>
            <a:r>
              <a:rPr lang="ru-RU" dirty="0" smtClean="0"/>
              <a:t>органы</a:t>
            </a:r>
            <a:r>
              <a:rPr lang="ru-RU" dirty="0"/>
              <a:t>, организации </a:t>
            </a:r>
            <a:r>
              <a:rPr lang="ru-RU" b="1" dirty="0"/>
              <a:t>в течение календарного года </a:t>
            </a:r>
            <a:r>
              <a:rPr lang="ru-RU" dirty="0"/>
              <a:t>с даты его подписания. </a:t>
            </a:r>
          </a:p>
        </p:txBody>
      </p:sp>
    </p:spTree>
    <p:extLst>
      <p:ext uri="{BB962C8B-B14F-4D97-AF65-F5344CB8AC3E}">
        <p14:creationId xmlns:p14="http://schemas.microsoft.com/office/powerpoint/2010/main" val="65248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9208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30.08.2013 № 1015 </a:t>
            </a:r>
          </a:p>
          <a:p>
            <a:pPr algn="ctr"/>
            <a:r>
              <a:rPr lang="ru-RU" sz="3200" dirty="0"/>
              <a:t>"Об утверждении Порядка организации и осуществления </a:t>
            </a:r>
            <a:r>
              <a:rPr lang="ru-RU" sz="3200" dirty="0" smtClean="0"/>
              <a:t>образовательной </a:t>
            </a:r>
            <a:r>
              <a:rPr lang="ru-RU" sz="3200" dirty="0"/>
              <a:t>деятельности по основным </a:t>
            </a:r>
          </a:p>
          <a:p>
            <a:pPr algn="ctr"/>
            <a:r>
              <a:rPr lang="ru-RU" sz="3200" dirty="0"/>
              <a:t>общеобразовательным программам - образовательным </a:t>
            </a:r>
            <a:r>
              <a:rPr lang="ru-RU" sz="3200" dirty="0" smtClean="0"/>
              <a:t>программам </a:t>
            </a:r>
            <a:r>
              <a:rPr lang="ru-RU" sz="3200" dirty="0"/>
              <a:t>начального общего, основного общего и среднего </a:t>
            </a:r>
          </a:p>
          <a:p>
            <a:pPr algn="ctr"/>
            <a:r>
              <a:rPr lang="ru-RU" sz="3200" dirty="0"/>
              <a:t>общего образования" </a:t>
            </a:r>
          </a:p>
          <a:p>
            <a:pPr algn="ctr"/>
            <a:r>
              <a:rPr lang="ru-RU" sz="3200" dirty="0"/>
              <a:t>(Зарегистрировано в Минюсте России 01.10.2013 № 30067) </a:t>
            </a:r>
            <a:r>
              <a:rPr lang="ru-RU" sz="3200" dirty="0" smtClean="0"/>
              <a:t>(см. документ)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226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/>
              <a:t>23 документа и </a:t>
            </a:r>
            <a:r>
              <a:rPr lang="ru-RU" sz="3000" b="1" dirty="0" smtClean="0"/>
              <a:t>мероприятия, которые </a:t>
            </a:r>
            <a:r>
              <a:rPr lang="ru-RU" sz="3000" b="1" dirty="0"/>
              <a:t>повлияют на </a:t>
            </a:r>
            <a:r>
              <a:rPr lang="ru-RU" sz="3000" b="1" dirty="0" smtClean="0"/>
              <a:t>обучение </a:t>
            </a:r>
            <a:br>
              <a:rPr lang="ru-RU" sz="3000" b="1" dirty="0" smtClean="0"/>
            </a:br>
            <a:r>
              <a:rPr lang="ru-RU" sz="3000" b="1" dirty="0" smtClean="0"/>
              <a:t>детей </a:t>
            </a:r>
            <a:r>
              <a:rPr lang="ru-RU" sz="3000" b="1" dirty="0"/>
              <a:t>с ОВЗ и детей-инвалидов</a:t>
            </a:r>
            <a:endParaRPr lang="ru-RU" sz="3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41626" r="17866" b="15529"/>
          <a:stretch/>
        </p:blipFill>
        <p:spPr bwMode="auto">
          <a:xfrm>
            <a:off x="323528" y="2204864"/>
            <a:ext cx="8647225" cy="404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России </a:t>
            </a: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31.12.2015 N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1577 /1578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/>
              <a:t>"О внесении изменений в федеральный </a:t>
            </a:r>
            <a:r>
              <a:rPr lang="ru-RU" sz="3200" dirty="0" smtClean="0"/>
              <a:t>государственный </a:t>
            </a:r>
            <a:r>
              <a:rPr lang="ru-RU" sz="3200" dirty="0"/>
              <a:t>образовательный стандарт </a:t>
            </a:r>
            <a:r>
              <a:rPr lang="ru-RU" sz="3200" dirty="0" smtClean="0"/>
              <a:t>основного / среднего </a:t>
            </a:r>
            <a:r>
              <a:rPr lang="ru-RU" sz="3200" dirty="0"/>
              <a:t>общего образования, утвержденный </a:t>
            </a:r>
            <a:r>
              <a:rPr lang="ru-RU" sz="3200" dirty="0" smtClean="0"/>
              <a:t>приказом </a:t>
            </a:r>
            <a:r>
              <a:rPr lang="ru-RU" sz="3200" dirty="0"/>
              <a:t>Министерства образования и науки </a:t>
            </a:r>
            <a:r>
              <a:rPr lang="ru-RU" sz="3200" dirty="0" smtClean="0"/>
              <a:t>Российской </a:t>
            </a:r>
            <a:r>
              <a:rPr lang="ru-RU" sz="3200" dirty="0"/>
              <a:t>Федерации от 17 декабря 2010 г. N </a:t>
            </a:r>
            <a:r>
              <a:rPr lang="ru-RU" sz="3200" dirty="0" smtClean="0"/>
              <a:t>1897</a:t>
            </a:r>
            <a:r>
              <a:rPr lang="ru-RU" sz="3200" dirty="0"/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4314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ЗДРАВООХРАНЕНИЯ РОССИЙСКОЙ ФЕДЕРАЦИИ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от 30 июня 2016 года №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436н</a:t>
            </a:r>
          </a:p>
          <a:p>
            <a:pPr algn="ctr"/>
            <a:endParaRPr lang="ru-RU" sz="3600" dirty="0"/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Об утверждении перечня заболеваний, наличие которых дает право на обучение по основным общеобразовательным программам на дому</a:t>
            </a:r>
          </a:p>
        </p:txBody>
      </p:sp>
    </p:spTree>
    <p:extLst>
      <p:ext uri="{BB962C8B-B14F-4D97-AF65-F5344CB8AC3E}">
        <p14:creationId xmlns:p14="http://schemas.microsoft.com/office/powerpoint/2010/main" val="7972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Письмо Министерства образования и науки РФ </a:t>
            </a:r>
            <a:endParaRPr lang="ru-RU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b="1" dirty="0" smtClean="0"/>
              <a:t>от </a:t>
            </a:r>
            <a:r>
              <a:rPr lang="ru-RU" sz="4400" b="1" dirty="0"/>
              <a:t>11 марта 2016 г. № ВК-452/07  </a:t>
            </a:r>
          </a:p>
          <a:p>
            <a:pPr algn="ctr"/>
            <a:r>
              <a:rPr lang="ru-RU" sz="4400" b="1" dirty="0"/>
              <a:t>"О введении ФГОС ОВЗ" </a:t>
            </a:r>
          </a:p>
          <a:p>
            <a:pPr algn="ctr"/>
            <a:r>
              <a:rPr lang="ru-RU" sz="4400" b="1" dirty="0"/>
              <a:t>30 марта 2016 </a:t>
            </a:r>
            <a:r>
              <a:rPr lang="ru-RU" sz="2000" b="1" dirty="0" smtClean="0"/>
              <a:t>(см. документ)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23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1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УЧЕБНО-МЕТОДИЧЕСКОЕ СОПРОВОЖДЕНИЕ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 t="38491" r="18650" b="33642"/>
          <a:stretch/>
        </p:blipFill>
        <p:spPr bwMode="auto">
          <a:xfrm>
            <a:off x="683568" y="1340768"/>
            <a:ext cx="7765687" cy="239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48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УЧЕБНО-МЕТОДИЧЕСКОЕ СОПРОВОЖДЕНИЕ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6" t="19072" r="17995" b="15194"/>
          <a:stretch/>
        </p:blipFill>
        <p:spPr bwMode="auto">
          <a:xfrm>
            <a:off x="755576" y="1600200"/>
            <a:ext cx="7848872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9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УСЛОВИЯ ДОСТУПНОСТИ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9" t="31938" r="15024" b="46814"/>
          <a:stretch/>
        </p:blipFill>
        <p:spPr bwMode="auto">
          <a:xfrm>
            <a:off x="467544" y="1700808"/>
            <a:ext cx="839243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7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КОНКУРСЫ, ФЕСТИВАЛИ, СПОРТИВНЫЕ МЕРОПРИЯТИЯ ДЛЯ УЧЕНИКОВ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5" t="41278" r="19434" b="25282"/>
          <a:stretch/>
        </p:blipFill>
        <p:spPr bwMode="auto">
          <a:xfrm>
            <a:off x="539552" y="1628800"/>
            <a:ext cx="828917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КОНКУРСЫ ДЛЯ ШКОЛ И УЧИТЕЛЕЙ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5" t="47896" r="16560" b="38519"/>
          <a:stretch/>
        </p:blipFill>
        <p:spPr bwMode="auto">
          <a:xfrm>
            <a:off x="323528" y="1844824"/>
            <a:ext cx="8364303" cy="180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713</Words>
  <Application>Microsoft Office PowerPoint</Application>
  <PresentationFormat>Экран (4:3)</PresentationFormat>
  <Paragraphs>110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Социальные и образовательные права и свободы обучающихся с ОВЗ, механизмы и особенности реализации по законодательству РФ</vt:lpstr>
      <vt:lpstr>Модуль 4 (элективный). «Социальные и образовательные права и свободы обучающихся с ОВЗ, механизмы и особенности их реализации по законодательству РФ»  </vt:lpstr>
      <vt:lpstr>23 документа и мероприятия, которые повлияют на обучение  детей с ОВЗ и детей-инвалидов</vt:lpstr>
      <vt:lpstr>Спасибо за внимание!</vt:lpstr>
      <vt:lpstr>УЧЕБНО-МЕТОДИЧЕСКОЕ СОПРОВОЖДЕНИЕ</vt:lpstr>
      <vt:lpstr>УЧЕБНО-МЕТОДИЧЕСКОЕ СОПРОВОЖДЕНИЕ</vt:lpstr>
      <vt:lpstr>УСЛОВИЯ ДОСТУПНОСТИ</vt:lpstr>
      <vt:lpstr>КОНКУРСЫ, ФЕСТИВАЛИ, СПОРТИВНЫЕ МЕРОПРИЯТИЯ ДЛЯ УЧЕНИКОВ</vt:lpstr>
      <vt:lpstr>КОНКУРСЫ ДЛЯ ШКОЛ И УЧИТЕЛЕЙ</vt:lpstr>
      <vt:lpstr>КВАЛИФИКАЦИЯ РАБОТНИКОВ ОО</vt:lpstr>
      <vt:lpstr>Фальковская Лариса Павловна нач. отдела образования детей с проблемами развития и социализации Департамента государственной политики в сфере защиты прав детей Минобрнауки России, канд. психол. наук.</vt:lpstr>
      <vt:lpstr>Планируется ли дальнейшая разработка ФГОС основного общего образования и ФГОС среднего общего образования для обучающихся с ОВЗ?</vt:lpstr>
      <vt:lpstr>ФГОС начального общего образования обучающихся с ОВЗ и ФГОС обучающихся с умственной отсталостью (интеллектуальными нарушениями) предполагают пролонгирование сроков обучения. Как совместить традиционную классно-урочную парадигму и различные сроки освоения образовательных программ разными группами учащихся в одном классе?</vt:lpstr>
      <vt:lpstr>Фальковская Л.П.</vt:lpstr>
      <vt:lpstr>Фальковская Л.П. </vt:lpstr>
      <vt:lpstr>Фальковская Л.П.</vt:lpstr>
      <vt:lpstr>Фальковская Л.П.</vt:lpstr>
      <vt:lpstr>Фальковская Л.П.</vt:lpstr>
      <vt:lpstr>Фальковская Л.П.</vt:lpstr>
      <vt:lpstr>Методические рекомендации по внедрению ФГОС для детей с ограниченными возможностями здоровья</vt:lpstr>
      <vt:lpstr>Адаптация содержания образования для слепых и слабовидящих детей</vt:lpstr>
      <vt:lpstr>Количество сдаваемых на ГИА предметов в 9-м классе</vt:lpstr>
      <vt:lpstr>«Комбинированная» школа </vt:lpstr>
      <vt:lpstr>Презентация PowerPoint</vt:lpstr>
      <vt:lpstr>ПОЛОЖЕНИЕ О ПСИХОЛОГО-МЕДИКО-ПЕДАГОГИЧЕСКОЙ КОМИССИИ</vt:lpstr>
      <vt:lpstr>ПОЛОЖЕНИЕ О ПСИХОЛОГО-МЕДИКО-ПЕДАГОГИЧЕСКОЙ КОМИССИИ</vt:lpstr>
      <vt:lpstr>ПОЛОЖЕНИЕ О ПСИХОЛОГО-МЕДИКО-ПЕДАГОГИЧЕСКОЙ КОМИССИИ</vt:lpstr>
      <vt:lpstr>ПОЛОЖЕНИЕ О ПСИХОЛОГО-МЕДИКО-ПЕДАГОГИЧЕСКОЙ КОМИССИИ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Name</cp:lastModifiedBy>
  <cp:revision>13</cp:revision>
  <dcterms:created xsi:type="dcterms:W3CDTF">2015-09-28T12:26:45Z</dcterms:created>
  <dcterms:modified xsi:type="dcterms:W3CDTF">2016-10-19T23:36:24Z</dcterms:modified>
</cp:coreProperties>
</file>